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60" r:id="rId4"/>
    <p:sldId id="259" r:id="rId5"/>
  </p:sldIdLst>
  <p:sldSz cx="10691813" cy="7559675"/>
  <p:notesSz cx="7559675" cy="106918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3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976" y="60"/>
      </p:cViewPr>
      <p:guideLst>
        <p:guide orient="horz" pos="2381"/>
        <p:guide pos="336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27" name="PlaceHolder 2"/>
          <p:cNvSpPr>
            <a:spLocks noGrp="1"/>
          </p:cNvSpPr>
          <p:nvPr>
            <p:ph type="body"/>
          </p:nvPr>
        </p:nvSpPr>
        <p:spPr>
          <a:xfrm>
            <a:off x="858600" y="1960560"/>
            <a:ext cx="8974440" cy="1892160"/>
          </a:xfrm>
          <a:prstGeom prst="rect">
            <a:avLst/>
          </a:prstGeom>
        </p:spPr>
        <p:txBody>
          <a:bodyPr lIns="0" tIns="0" rIns="0" bIns="0"/>
          <a:lstStyle/>
          <a:p>
            <a:endParaRPr/>
          </a:p>
        </p:txBody>
      </p:sp>
      <p:sp>
        <p:nvSpPr>
          <p:cNvPr id="28" name="PlaceHolder 3"/>
          <p:cNvSpPr>
            <a:spLocks noGrp="1"/>
          </p:cNvSpPr>
          <p:nvPr>
            <p:ph type="body"/>
          </p:nvPr>
        </p:nvSpPr>
        <p:spPr>
          <a:xfrm>
            <a:off x="858600" y="4032720"/>
            <a:ext cx="8974440" cy="189216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30" name="PlaceHolder 2"/>
          <p:cNvSpPr>
            <a:spLocks noGrp="1"/>
          </p:cNvSpPr>
          <p:nvPr>
            <p:ph type="body"/>
          </p:nvPr>
        </p:nvSpPr>
        <p:spPr>
          <a:xfrm>
            <a:off x="858600" y="1960560"/>
            <a:ext cx="4379400" cy="1892160"/>
          </a:xfrm>
          <a:prstGeom prst="rect">
            <a:avLst/>
          </a:prstGeom>
        </p:spPr>
        <p:txBody>
          <a:bodyPr lIns="0" tIns="0" rIns="0" bIns="0"/>
          <a:lstStyle/>
          <a:p>
            <a:endParaRPr/>
          </a:p>
        </p:txBody>
      </p:sp>
      <p:sp>
        <p:nvSpPr>
          <p:cNvPr id="31" name="PlaceHolder 3"/>
          <p:cNvSpPr>
            <a:spLocks noGrp="1"/>
          </p:cNvSpPr>
          <p:nvPr>
            <p:ph type="body"/>
          </p:nvPr>
        </p:nvSpPr>
        <p:spPr>
          <a:xfrm>
            <a:off x="5457240" y="1960560"/>
            <a:ext cx="4379400" cy="1892160"/>
          </a:xfrm>
          <a:prstGeom prst="rect">
            <a:avLst/>
          </a:prstGeom>
        </p:spPr>
        <p:txBody>
          <a:bodyPr lIns="0" tIns="0" rIns="0" bIns="0"/>
          <a:lstStyle/>
          <a:p>
            <a:endParaRPr/>
          </a:p>
        </p:txBody>
      </p:sp>
      <p:sp>
        <p:nvSpPr>
          <p:cNvPr id="32" name="PlaceHolder 4"/>
          <p:cNvSpPr>
            <a:spLocks noGrp="1"/>
          </p:cNvSpPr>
          <p:nvPr>
            <p:ph type="body"/>
          </p:nvPr>
        </p:nvSpPr>
        <p:spPr>
          <a:xfrm>
            <a:off x="5457240" y="4032720"/>
            <a:ext cx="4379400" cy="1892160"/>
          </a:xfrm>
          <a:prstGeom prst="rect">
            <a:avLst/>
          </a:prstGeom>
        </p:spPr>
        <p:txBody>
          <a:bodyPr lIns="0" tIns="0" rIns="0" bIns="0"/>
          <a:lstStyle/>
          <a:p>
            <a:endParaRPr/>
          </a:p>
        </p:txBody>
      </p:sp>
      <p:sp>
        <p:nvSpPr>
          <p:cNvPr id="33" name="PlaceHolder 5"/>
          <p:cNvSpPr>
            <a:spLocks noGrp="1"/>
          </p:cNvSpPr>
          <p:nvPr>
            <p:ph type="body"/>
          </p:nvPr>
        </p:nvSpPr>
        <p:spPr>
          <a:xfrm>
            <a:off x="858600" y="4032720"/>
            <a:ext cx="4379400" cy="189216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35" name="PlaceHolder 2"/>
          <p:cNvSpPr>
            <a:spLocks noGrp="1"/>
          </p:cNvSpPr>
          <p:nvPr>
            <p:ph type="body"/>
          </p:nvPr>
        </p:nvSpPr>
        <p:spPr>
          <a:xfrm>
            <a:off x="858600" y="1960560"/>
            <a:ext cx="8974440" cy="3966840"/>
          </a:xfrm>
          <a:prstGeom prst="rect">
            <a:avLst/>
          </a:prstGeom>
        </p:spPr>
        <p:txBody>
          <a:bodyPr lIns="0" tIns="0" rIns="0" bIns="0"/>
          <a:lstStyle/>
          <a:p>
            <a:endParaRPr/>
          </a:p>
        </p:txBody>
      </p:sp>
      <p:sp>
        <p:nvSpPr>
          <p:cNvPr id="36" name="PlaceHolder 3"/>
          <p:cNvSpPr>
            <a:spLocks noGrp="1"/>
          </p:cNvSpPr>
          <p:nvPr>
            <p:ph type="body"/>
          </p:nvPr>
        </p:nvSpPr>
        <p:spPr>
          <a:xfrm>
            <a:off x="858600" y="1960560"/>
            <a:ext cx="8974440" cy="3966840"/>
          </a:xfrm>
          <a:prstGeom prst="rect">
            <a:avLst/>
          </a:prstGeom>
        </p:spPr>
        <p:txBody>
          <a:bodyPr lIns="0" tIns="0" rIns="0" bIns="0"/>
          <a:lstStyle/>
          <a:p>
            <a:endParaRPr/>
          </a:p>
        </p:txBody>
      </p:sp>
      <p:pic>
        <p:nvPicPr>
          <p:cNvPr id="37" name="図 36"/>
          <p:cNvPicPr/>
          <p:nvPr/>
        </p:nvPicPr>
        <p:blipFill>
          <a:blip r:embed="rId2"/>
          <a:stretch>
            <a:fillRect/>
          </a:stretch>
        </p:blipFill>
        <p:spPr>
          <a:xfrm>
            <a:off x="2859840" y="1960200"/>
            <a:ext cx="4971600" cy="3966840"/>
          </a:xfrm>
          <a:prstGeom prst="rect">
            <a:avLst/>
          </a:prstGeom>
          <a:ln>
            <a:noFill/>
          </a:ln>
        </p:spPr>
      </p:pic>
      <p:pic>
        <p:nvPicPr>
          <p:cNvPr id="38" name="図 37"/>
          <p:cNvPicPr/>
          <p:nvPr/>
        </p:nvPicPr>
        <p:blipFill>
          <a:blip r:embed="rId2"/>
          <a:stretch>
            <a:fillRect/>
          </a:stretch>
        </p:blipFill>
        <p:spPr>
          <a:xfrm>
            <a:off x="2859840" y="1960200"/>
            <a:ext cx="4971600" cy="3966840"/>
          </a:xfrm>
          <a:prstGeom prst="rect">
            <a:avLst/>
          </a:prstGeom>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6" name="PlaceHolder 2"/>
          <p:cNvSpPr>
            <a:spLocks noGrp="1"/>
          </p:cNvSpPr>
          <p:nvPr>
            <p:ph type="subTitle"/>
          </p:nvPr>
        </p:nvSpPr>
        <p:spPr>
          <a:xfrm>
            <a:off x="858600" y="1960560"/>
            <a:ext cx="8974440" cy="3967200"/>
          </a:xfrm>
          <a:prstGeom prst="rect">
            <a:avLst/>
          </a:prstGeom>
        </p:spPr>
        <p:txBody>
          <a:bodyPr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8" name="PlaceHolder 2"/>
          <p:cNvSpPr>
            <a:spLocks noGrp="1"/>
          </p:cNvSpPr>
          <p:nvPr>
            <p:ph type="body"/>
          </p:nvPr>
        </p:nvSpPr>
        <p:spPr>
          <a:xfrm>
            <a:off x="858600" y="1960560"/>
            <a:ext cx="8974440" cy="396684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10" name="PlaceHolder 2"/>
          <p:cNvSpPr>
            <a:spLocks noGrp="1"/>
          </p:cNvSpPr>
          <p:nvPr>
            <p:ph type="body"/>
          </p:nvPr>
        </p:nvSpPr>
        <p:spPr>
          <a:xfrm>
            <a:off x="858600" y="1960560"/>
            <a:ext cx="4379400" cy="3966840"/>
          </a:xfrm>
          <a:prstGeom prst="rect">
            <a:avLst/>
          </a:prstGeom>
        </p:spPr>
        <p:txBody>
          <a:bodyPr lIns="0" tIns="0" rIns="0" bIns="0"/>
          <a:lstStyle/>
          <a:p>
            <a:endParaRPr/>
          </a:p>
        </p:txBody>
      </p:sp>
      <p:sp>
        <p:nvSpPr>
          <p:cNvPr id="11" name="PlaceHolder 3"/>
          <p:cNvSpPr>
            <a:spLocks noGrp="1"/>
          </p:cNvSpPr>
          <p:nvPr>
            <p:ph type="body"/>
          </p:nvPr>
        </p:nvSpPr>
        <p:spPr>
          <a:xfrm>
            <a:off x="5457240" y="1960560"/>
            <a:ext cx="4379400" cy="396684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58600" y="632520"/>
            <a:ext cx="8974440" cy="529488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15" name="PlaceHolder 2"/>
          <p:cNvSpPr>
            <a:spLocks noGrp="1"/>
          </p:cNvSpPr>
          <p:nvPr>
            <p:ph type="body"/>
          </p:nvPr>
        </p:nvSpPr>
        <p:spPr>
          <a:xfrm>
            <a:off x="858600" y="1960560"/>
            <a:ext cx="4379400" cy="1892160"/>
          </a:xfrm>
          <a:prstGeom prst="rect">
            <a:avLst/>
          </a:prstGeom>
        </p:spPr>
        <p:txBody>
          <a:bodyPr lIns="0" tIns="0" rIns="0" bIns="0"/>
          <a:lstStyle/>
          <a:p>
            <a:endParaRPr/>
          </a:p>
        </p:txBody>
      </p:sp>
      <p:sp>
        <p:nvSpPr>
          <p:cNvPr id="16" name="PlaceHolder 3"/>
          <p:cNvSpPr>
            <a:spLocks noGrp="1"/>
          </p:cNvSpPr>
          <p:nvPr>
            <p:ph type="body"/>
          </p:nvPr>
        </p:nvSpPr>
        <p:spPr>
          <a:xfrm>
            <a:off x="858600" y="4032720"/>
            <a:ext cx="4379400" cy="1892160"/>
          </a:xfrm>
          <a:prstGeom prst="rect">
            <a:avLst/>
          </a:prstGeom>
        </p:spPr>
        <p:txBody>
          <a:bodyPr lIns="0" tIns="0" rIns="0" bIns="0"/>
          <a:lstStyle/>
          <a:p>
            <a:endParaRPr/>
          </a:p>
        </p:txBody>
      </p:sp>
      <p:sp>
        <p:nvSpPr>
          <p:cNvPr id="17" name="PlaceHolder 4"/>
          <p:cNvSpPr>
            <a:spLocks noGrp="1"/>
          </p:cNvSpPr>
          <p:nvPr>
            <p:ph type="body"/>
          </p:nvPr>
        </p:nvSpPr>
        <p:spPr>
          <a:xfrm>
            <a:off x="5457240" y="1960560"/>
            <a:ext cx="4379400" cy="396684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19" name="PlaceHolder 2"/>
          <p:cNvSpPr>
            <a:spLocks noGrp="1"/>
          </p:cNvSpPr>
          <p:nvPr>
            <p:ph type="body"/>
          </p:nvPr>
        </p:nvSpPr>
        <p:spPr>
          <a:xfrm>
            <a:off x="858600" y="1960560"/>
            <a:ext cx="4379400" cy="3966840"/>
          </a:xfrm>
          <a:prstGeom prst="rect">
            <a:avLst/>
          </a:prstGeom>
        </p:spPr>
        <p:txBody>
          <a:bodyPr lIns="0" tIns="0" rIns="0" bIns="0"/>
          <a:lstStyle/>
          <a:p>
            <a:endParaRPr/>
          </a:p>
        </p:txBody>
      </p:sp>
      <p:sp>
        <p:nvSpPr>
          <p:cNvPr id="20" name="PlaceHolder 3"/>
          <p:cNvSpPr>
            <a:spLocks noGrp="1"/>
          </p:cNvSpPr>
          <p:nvPr>
            <p:ph type="body"/>
          </p:nvPr>
        </p:nvSpPr>
        <p:spPr>
          <a:xfrm>
            <a:off x="5457240" y="1960560"/>
            <a:ext cx="4379400" cy="1892160"/>
          </a:xfrm>
          <a:prstGeom prst="rect">
            <a:avLst/>
          </a:prstGeom>
        </p:spPr>
        <p:txBody>
          <a:bodyPr lIns="0" tIns="0" rIns="0" bIns="0"/>
          <a:lstStyle/>
          <a:p>
            <a:endParaRPr/>
          </a:p>
        </p:txBody>
      </p:sp>
      <p:sp>
        <p:nvSpPr>
          <p:cNvPr id="21" name="PlaceHolder 4"/>
          <p:cNvSpPr>
            <a:spLocks noGrp="1"/>
          </p:cNvSpPr>
          <p:nvPr>
            <p:ph type="body"/>
          </p:nvPr>
        </p:nvSpPr>
        <p:spPr>
          <a:xfrm>
            <a:off x="5457240" y="4032720"/>
            <a:ext cx="4379400" cy="189216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23" name="PlaceHolder 2"/>
          <p:cNvSpPr>
            <a:spLocks noGrp="1"/>
          </p:cNvSpPr>
          <p:nvPr>
            <p:ph type="body"/>
          </p:nvPr>
        </p:nvSpPr>
        <p:spPr>
          <a:xfrm>
            <a:off x="858600" y="1960560"/>
            <a:ext cx="4379400" cy="1892160"/>
          </a:xfrm>
          <a:prstGeom prst="rect">
            <a:avLst/>
          </a:prstGeom>
        </p:spPr>
        <p:txBody>
          <a:bodyPr lIns="0" tIns="0" rIns="0" bIns="0"/>
          <a:lstStyle/>
          <a:p>
            <a:endParaRPr/>
          </a:p>
        </p:txBody>
      </p:sp>
      <p:sp>
        <p:nvSpPr>
          <p:cNvPr id="24" name="PlaceHolder 3"/>
          <p:cNvSpPr>
            <a:spLocks noGrp="1"/>
          </p:cNvSpPr>
          <p:nvPr>
            <p:ph type="body"/>
          </p:nvPr>
        </p:nvSpPr>
        <p:spPr>
          <a:xfrm>
            <a:off x="5457240" y="1960560"/>
            <a:ext cx="4379400" cy="1892160"/>
          </a:xfrm>
          <a:prstGeom prst="rect">
            <a:avLst/>
          </a:prstGeom>
        </p:spPr>
        <p:txBody>
          <a:bodyPr lIns="0" tIns="0" rIns="0" bIns="0"/>
          <a:lstStyle/>
          <a:p>
            <a:endParaRPr/>
          </a:p>
        </p:txBody>
      </p:sp>
      <p:sp>
        <p:nvSpPr>
          <p:cNvPr id="25" name="PlaceHolder 4"/>
          <p:cNvSpPr>
            <a:spLocks noGrp="1"/>
          </p:cNvSpPr>
          <p:nvPr>
            <p:ph type="body"/>
          </p:nvPr>
        </p:nvSpPr>
        <p:spPr>
          <a:xfrm>
            <a:off x="858600" y="4032720"/>
            <a:ext cx="8974440" cy="189216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PlaceHolder 1"/>
          <p:cNvSpPr>
            <a:spLocks noGrp="1"/>
          </p:cNvSpPr>
          <p:nvPr>
            <p:ph type="title"/>
          </p:nvPr>
        </p:nvSpPr>
        <p:spPr>
          <a:xfrm>
            <a:off x="858600" y="632520"/>
            <a:ext cx="8974440" cy="1141920"/>
          </a:xfrm>
          <a:prstGeom prst="rect">
            <a:avLst/>
          </a:prstGeom>
        </p:spPr>
        <p:txBody>
          <a:bodyPr lIns="0" tIns="0" rIns="0" bIns="0" anchor="ctr"/>
          <a:lstStyle/>
          <a:p>
            <a:pPr algn="ctr"/>
            <a:r>
              <a:rPr lang="en-US" sz="1100">
                <a:latin typeface="Meiryo UI"/>
              </a:rPr>
              <a:t>タイトルテキストの書式を編集するにはクリックします。</a:t>
            </a:r>
            <a:endParaRPr/>
          </a:p>
        </p:txBody>
      </p:sp>
      <p:sp>
        <p:nvSpPr>
          <p:cNvPr id="6" name="PlaceHolder 2"/>
          <p:cNvSpPr>
            <a:spLocks noGrp="1"/>
          </p:cNvSpPr>
          <p:nvPr>
            <p:ph type="body"/>
          </p:nvPr>
        </p:nvSpPr>
        <p:spPr>
          <a:xfrm>
            <a:off x="858600" y="1960560"/>
            <a:ext cx="8974440" cy="3966840"/>
          </a:xfrm>
          <a:prstGeom prst="rect">
            <a:avLst/>
          </a:prstGeom>
        </p:spPr>
        <p:txBody>
          <a:bodyPr lIns="0" tIns="0" rIns="0" bIns="0"/>
          <a:lstStyle/>
          <a:p>
            <a:pPr>
              <a:buSzPct val="45000"/>
              <a:buFont typeface="StarSymbol"/>
              <a:buChar char=""/>
            </a:pPr>
            <a:r>
              <a:rPr lang="en-US" sz="2890">
                <a:latin typeface="Arial"/>
              </a:rPr>
              <a:t>アウトラインテキストの書式を編集するにはクリックします。</a:t>
            </a:r>
            <a:endParaRPr/>
          </a:p>
          <a:p>
            <a:pPr lvl="1">
              <a:buSzPct val="75000"/>
              <a:buFont typeface="StarSymbol"/>
              <a:buChar char=""/>
            </a:pPr>
            <a:r>
              <a:rPr lang="en-US" sz="2530">
                <a:latin typeface="Arial"/>
              </a:rPr>
              <a:t>2レベル目のアウトライン</a:t>
            </a:r>
            <a:endParaRPr/>
          </a:p>
          <a:p>
            <a:pPr lvl="2">
              <a:buSzPct val="45000"/>
              <a:buFont typeface="StarSymbol"/>
              <a:buChar char=""/>
            </a:pPr>
            <a:r>
              <a:rPr lang="en-US" sz="2170">
                <a:latin typeface="Arial"/>
              </a:rPr>
              <a:t>3レベル目のアウトライン</a:t>
            </a:r>
            <a:endParaRPr/>
          </a:p>
          <a:p>
            <a:pPr lvl="3">
              <a:buSzPct val="75000"/>
              <a:buFont typeface="StarSymbol"/>
              <a:buChar char=""/>
            </a:pPr>
            <a:r>
              <a:rPr lang="en-US" sz="1810">
                <a:latin typeface="Arial"/>
              </a:rPr>
              <a:t>4レベル目のアウトライン</a:t>
            </a:r>
            <a:endParaRPr/>
          </a:p>
          <a:p>
            <a:pPr lvl="4">
              <a:buSzPct val="45000"/>
              <a:buFont typeface="StarSymbol"/>
              <a:buChar char=""/>
            </a:pPr>
            <a:r>
              <a:rPr lang="en-US" sz="1810">
                <a:latin typeface="Arial"/>
              </a:rPr>
              <a:t>5レベル目のアウトライン</a:t>
            </a:r>
            <a:endParaRPr/>
          </a:p>
          <a:p>
            <a:pPr lvl="5">
              <a:buSzPct val="45000"/>
              <a:buFont typeface="StarSymbol"/>
              <a:buChar char=""/>
            </a:pPr>
            <a:r>
              <a:rPr lang="en-US" sz="1810">
                <a:latin typeface="Arial"/>
              </a:rPr>
              <a:t>6レベル目のアウトライン</a:t>
            </a:r>
            <a:endParaRPr/>
          </a:p>
          <a:p>
            <a:pPr lvl="6">
              <a:buSzPct val="45000"/>
              <a:buFont typeface="StarSymbol"/>
              <a:buChar char=""/>
            </a:pPr>
            <a:r>
              <a:rPr lang="en-US" sz="1810">
                <a:latin typeface="Arial"/>
              </a:rPr>
              <a:t>7レベル目のアウトライン</a:t>
            </a:r>
            <a:endParaRPr/>
          </a:p>
        </p:txBody>
      </p:sp>
      <p:sp>
        <p:nvSpPr>
          <p:cNvPr id="2" name="PlaceHolder 3"/>
          <p:cNvSpPr>
            <a:spLocks noGrp="1"/>
          </p:cNvSpPr>
          <p:nvPr>
            <p:ph type="dt"/>
          </p:nvPr>
        </p:nvSpPr>
        <p:spPr>
          <a:xfrm>
            <a:off x="858600" y="6591240"/>
            <a:ext cx="2323080" cy="471600"/>
          </a:xfrm>
          <a:prstGeom prst="rect">
            <a:avLst/>
          </a:prstGeom>
        </p:spPr>
        <p:txBody>
          <a:bodyPr lIns="0" tIns="0" rIns="0" bIns="0"/>
          <a:lstStyle/>
          <a:p>
            <a:r>
              <a:rPr lang="en-US" sz="1400">
                <a:latin typeface="Times New Roman"/>
              </a:rPr>
              <a:t>&lt;日付/時刻&gt;</a:t>
            </a:r>
            <a:endParaRPr/>
          </a:p>
        </p:txBody>
      </p:sp>
      <p:sp>
        <p:nvSpPr>
          <p:cNvPr id="3" name="PlaceHolder 4"/>
          <p:cNvSpPr>
            <a:spLocks noGrp="1"/>
          </p:cNvSpPr>
          <p:nvPr>
            <p:ph type="ftr"/>
          </p:nvPr>
        </p:nvSpPr>
        <p:spPr>
          <a:xfrm>
            <a:off x="3770280" y="6591240"/>
            <a:ext cx="3160800" cy="471600"/>
          </a:xfrm>
          <a:prstGeom prst="rect">
            <a:avLst/>
          </a:prstGeom>
        </p:spPr>
        <p:txBody>
          <a:bodyPr lIns="0" tIns="0" rIns="0" bIns="0"/>
          <a:lstStyle/>
          <a:p>
            <a:pPr algn="ctr"/>
            <a:r>
              <a:rPr lang="en-US" sz="1400">
                <a:latin typeface="Times New Roman"/>
              </a:rPr>
              <a:t>&lt;フッター&gt;</a:t>
            </a:r>
            <a:endParaRPr/>
          </a:p>
        </p:txBody>
      </p:sp>
      <p:sp>
        <p:nvSpPr>
          <p:cNvPr id="4" name="PlaceHolder 5"/>
          <p:cNvSpPr>
            <a:spLocks noGrp="1"/>
          </p:cNvSpPr>
          <p:nvPr>
            <p:ph type="sldNum"/>
          </p:nvPr>
        </p:nvSpPr>
        <p:spPr>
          <a:xfrm>
            <a:off x="7509600" y="6591240"/>
            <a:ext cx="2323080" cy="471600"/>
          </a:xfrm>
          <a:prstGeom prst="rect">
            <a:avLst/>
          </a:prstGeom>
        </p:spPr>
        <p:txBody>
          <a:bodyPr lIns="0" tIns="0" rIns="0" bIns="0"/>
          <a:lstStyle/>
          <a:p>
            <a:pPr algn="r"/>
            <a:fld id="{B7CD2052-BFED-4241-B9B1-C91A2D0A781A}" type="slidenum">
              <a:rPr lang="en-US" sz="1400">
                <a:latin typeface="Times New Roman"/>
              </a:r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CustomShape 1"/>
          <p:cNvSpPr/>
          <p:nvPr/>
        </p:nvSpPr>
        <p:spPr>
          <a:xfrm>
            <a:off x="648000" y="432000"/>
            <a:ext cx="9432000" cy="648000"/>
          </a:xfrm>
          <a:prstGeom prst="roundRect">
            <a:avLst>
              <a:gd name="adj" fmla="val 3600"/>
            </a:avLst>
          </a:prstGeom>
          <a:solidFill>
            <a:srgbClr val="C00000"/>
          </a:solidFill>
          <a:ln>
            <a:noFill/>
          </a:ln>
        </p:spPr>
        <p:txBody>
          <a:bodyPr wrap="none" lIns="90000" tIns="45000" rIns="90000" bIns="45000" anchor="ctr"/>
          <a:lstStyle/>
          <a:p>
            <a:r>
              <a:rPr lang="en-US" sz="2400" b="1" dirty="0">
                <a:solidFill>
                  <a:srgbClr val="FFFFFF"/>
                </a:solidFill>
                <a:latin typeface="Meiryo UI"/>
                <a:ea typeface="Meiryo UI"/>
              </a:rPr>
              <a:t>外国文化との交流 </a:t>
            </a:r>
            <a:r>
              <a:rPr lang="en-US" sz="2000" b="1" dirty="0">
                <a:solidFill>
                  <a:srgbClr val="FFFFFF"/>
                </a:solidFill>
                <a:latin typeface="Meiryo UI"/>
                <a:ea typeface="Meiryo UI"/>
              </a:rPr>
              <a:t>〜</a:t>
            </a:r>
            <a:r>
              <a:rPr lang="en-US" sz="1600" b="1" dirty="0">
                <a:solidFill>
                  <a:srgbClr val="FFFFFF"/>
                </a:solidFill>
                <a:latin typeface="Meiryo UI"/>
                <a:ea typeface="Meiryo UI"/>
              </a:rPr>
              <a:t>日欧交流や日本の近代化に大きな業績を残した</a:t>
            </a:r>
            <a:r>
              <a:rPr lang="en-US" sz="2200" b="1" dirty="0">
                <a:solidFill>
                  <a:srgbClr val="FFFFFF"/>
                </a:solidFill>
                <a:latin typeface="Meiryo UI"/>
                <a:ea typeface="Meiryo UI"/>
              </a:rPr>
              <a:t> 「長崎とシーボルト」</a:t>
            </a:r>
            <a:r>
              <a:rPr lang="en-US" sz="2000" b="1" dirty="0">
                <a:solidFill>
                  <a:srgbClr val="FFFFFF"/>
                </a:solidFill>
                <a:latin typeface="Meiryo UI"/>
                <a:ea typeface="Meiryo UI"/>
              </a:rPr>
              <a:t>〜</a:t>
            </a:r>
            <a:endParaRPr dirty="0"/>
          </a:p>
        </p:txBody>
      </p:sp>
      <p:sp>
        <p:nvSpPr>
          <p:cNvPr id="40" name="TextShape 2"/>
          <p:cNvSpPr txBox="1"/>
          <p:nvPr/>
        </p:nvSpPr>
        <p:spPr>
          <a:xfrm>
            <a:off x="5760000" y="3491805"/>
            <a:ext cx="3672000" cy="445320"/>
          </a:xfrm>
          <a:prstGeom prst="rect">
            <a:avLst/>
          </a:prstGeom>
        </p:spPr>
        <p:txBody>
          <a:bodyPr lIns="90000" tIns="45000" rIns="90000" bIns="45000"/>
          <a:lstStyle/>
          <a:p>
            <a:pPr algn="just"/>
            <a:r>
              <a:rPr lang="en-US" sz="2200" b="1" dirty="0">
                <a:latin typeface="Meiryo UI"/>
                <a:ea typeface="Meiryo UI"/>
              </a:rPr>
              <a:t>■シーボルトが開いた鳴滝塾</a:t>
            </a:r>
            <a:endParaRPr dirty="0"/>
          </a:p>
        </p:txBody>
      </p:sp>
      <p:sp>
        <p:nvSpPr>
          <p:cNvPr id="41" name="TextShape 3"/>
          <p:cNvSpPr txBox="1"/>
          <p:nvPr/>
        </p:nvSpPr>
        <p:spPr>
          <a:xfrm>
            <a:off x="5760000" y="4067869"/>
            <a:ext cx="4392000" cy="2866680"/>
          </a:xfrm>
          <a:prstGeom prst="rect">
            <a:avLst/>
          </a:prstGeom>
        </p:spPr>
        <p:txBody>
          <a:bodyPr lIns="90000" tIns="45000" rIns="90000" bIns="45000"/>
          <a:lstStyle/>
          <a:p>
            <a:pPr algn="just"/>
            <a:r>
              <a:rPr lang="en-US" sz="1500" dirty="0">
                <a:latin typeface="Meiryo UI"/>
                <a:ea typeface="Meiryo UI"/>
              </a:rPr>
              <a:t>　出島には商館医が赴任していましたが、医学を学ぼうと長崎を訪れた人たちは、出島のなかに入ることが難しく医学を学ぶ機会は限られていました。</a:t>
            </a:r>
            <a:endParaRPr dirty="0"/>
          </a:p>
          <a:p>
            <a:pPr algn="just"/>
            <a:r>
              <a:rPr lang="en-US" sz="1500" dirty="0">
                <a:latin typeface="Meiryo UI"/>
                <a:ea typeface="Meiryo UI"/>
              </a:rPr>
              <a:t>　1823年に来日したシーボルト（フィリップ・フランツ・フォン・シーボルト）は、医学教育のため</a:t>
            </a:r>
            <a:r>
              <a:rPr lang="ja-JP" altLang="en-US" sz="1500" dirty="0">
                <a:latin typeface="Meiryo UI"/>
                <a:ea typeface="Meiryo UI"/>
              </a:rPr>
              <a:t>に</a:t>
            </a:r>
            <a:r>
              <a:rPr lang="en-US" sz="1500" dirty="0" err="1">
                <a:latin typeface="Meiryo UI"/>
                <a:ea typeface="Meiryo UI"/>
              </a:rPr>
              <a:t>鳴滝塾を開き、彼の名声を聞き全国から集まった塾生たち</a:t>
            </a:r>
            <a:r>
              <a:rPr lang="ja-JP" altLang="en-US" sz="1500" dirty="0">
                <a:latin typeface="Meiryo UI"/>
                <a:ea typeface="Meiryo UI"/>
              </a:rPr>
              <a:t>の</a:t>
            </a:r>
            <a:r>
              <a:rPr lang="en-US" sz="1500" dirty="0" err="1">
                <a:latin typeface="Meiryo UI"/>
                <a:ea typeface="Meiryo UI"/>
              </a:rPr>
              <a:t>指導にあたりました。シーボルトの医学教育は</a:t>
            </a:r>
            <a:r>
              <a:rPr lang="en-US" sz="1500" dirty="0">
                <a:latin typeface="Meiryo UI"/>
                <a:ea typeface="Meiryo UI"/>
              </a:rPr>
              <a:t>、</a:t>
            </a:r>
            <a:r>
              <a:rPr lang="ja-JP" altLang="en-US" sz="1500" dirty="0">
                <a:latin typeface="Meiryo UI"/>
                <a:ea typeface="Meiryo UI"/>
              </a:rPr>
              <a:t>講義だけ</a:t>
            </a:r>
            <a:r>
              <a:rPr lang="en-US" sz="1500" dirty="0" err="1">
                <a:latin typeface="Meiryo UI"/>
                <a:ea typeface="Meiryo UI"/>
              </a:rPr>
              <a:t>にとどまらず</a:t>
            </a:r>
            <a:r>
              <a:rPr lang="en-US" sz="1500" dirty="0">
                <a:latin typeface="Meiryo UI"/>
                <a:ea typeface="Meiryo UI"/>
              </a:rPr>
              <a:t>、</a:t>
            </a:r>
            <a:r>
              <a:rPr lang="ja-JP" altLang="en-US" sz="1500" dirty="0">
                <a:latin typeface="Meiryo UI"/>
                <a:ea typeface="Meiryo UI"/>
              </a:rPr>
              <a:t>臨床実習</a:t>
            </a:r>
            <a:r>
              <a:rPr lang="en-US" sz="1500" dirty="0" err="1">
                <a:latin typeface="Meiryo UI"/>
                <a:ea typeface="Meiryo UI"/>
              </a:rPr>
              <a:t>にまで及びました。門下生には、高野長英、高良斎、二宮敬作らがおり、娘楠本イネは、日本初の西洋</a:t>
            </a:r>
            <a:r>
              <a:rPr lang="ja-JP" altLang="en-US" sz="1500" dirty="0">
                <a:latin typeface="Meiryo UI"/>
                <a:ea typeface="Meiryo UI"/>
              </a:rPr>
              <a:t>産科</a:t>
            </a:r>
            <a:r>
              <a:rPr lang="en-US" sz="1500" dirty="0" err="1">
                <a:latin typeface="Meiryo UI"/>
                <a:ea typeface="Meiryo UI"/>
              </a:rPr>
              <a:t>女医として知られています</a:t>
            </a:r>
            <a:r>
              <a:rPr lang="en-US" sz="1500" dirty="0">
                <a:latin typeface="Meiryo UI"/>
                <a:ea typeface="Meiryo UI"/>
              </a:rPr>
              <a:t>。</a:t>
            </a:r>
            <a:endParaRPr dirty="0"/>
          </a:p>
        </p:txBody>
      </p:sp>
      <p:sp>
        <p:nvSpPr>
          <p:cNvPr id="42" name="TextShape 4"/>
          <p:cNvSpPr txBox="1"/>
          <p:nvPr/>
        </p:nvSpPr>
        <p:spPr>
          <a:xfrm>
            <a:off x="5688000" y="1224000"/>
            <a:ext cx="4464000" cy="2376000"/>
          </a:xfrm>
          <a:prstGeom prst="rect">
            <a:avLst/>
          </a:prstGeom>
        </p:spPr>
        <p:txBody>
          <a:bodyPr lIns="90000" tIns="45000" rIns="90000" bIns="45000"/>
          <a:lstStyle/>
          <a:p>
            <a:pPr algn="just"/>
            <a:r>
              <a:rPr lang="en-US" sz="1500" b="1" dirty="0">
                <a:latin typeface="Meiryo UI"/>
                <a:ea typeface="Meiryo UI"/>
              </a:rPr>
              <a:t> </a:t>
            </a:r>
            <a:r>
              <a:rPr lang="en-US" sz="1500" b="1" dirty="0" err="1">
                <a:latin typeface="Meiryo UI"/>
                <a:ea typeface="Meiryo UI"/>
              </a:rPr>
              <a:t>シーボルトはドイツ生まれの医学者</a:t>
            </a:r>
            <a:r>
              <a:rPr lang="en-US" sz="1500" b="1" dirty="0">
                <a:latin typeface="Meiryo UI"/>
                <a:ea typeface="Meiryo UI"/>
              </a:rPr>
              <a:t>、</a:t>
            </a:r>
            <a:r>
              <a:rPr lang="ja-JP" altLang="en-US" sz="1500" b="1" dirty="0">
                <a:latin typeface="Meiryo UI"/>
                <a:ea typeface="Meiryo UI"/>
              </a:rPr>
              <a:t>博物</a:t>
            </a:r>
            <a:r>
              <a:rPr lang="en-US" sz="1500" b="1" dirty="0">
                <a:latin typeface="Meiryo UI"/>
                <a:ea typeface="Meiryo UI"/>
              </a:rPr>
              <a:t>学者で出島和蘭商館医として1823年に来日しました。鳴滝塾を開き、門下生に西洋医学の手ほどきをしました。シーボルトの業績で特に知られているのが、日本の自然や文化を科学的な視点から総合的に調査しヨーロッパに紹介し</a:t>
            </a:r>
            <a:r>
              <a:rPr lang="ja-JP" altLang="en-US" sz="1500" b="1" dirty="0">
                <a:latin typeface="Meiryo UI"/>
                <a:ea typeface="Meiryo UI"/>
              </a:rPr>
              <a:t>た</a:t>
            </a:r>
            <a:r>
              <a:rPr lang="en-US" sz="1500" b="1" dirty="0" err="1">
                <a:latin typeface="Meiryo UI"/>
                <a:ea typeface="Meiryo UI"/>
              </a:rPr>
              <a:t>こと、日本に西洋近代医学の最新情報を伝えたことです。医学教育は</a:t>
            </a:r>
            <a:r>
              <a:rPr lang="en-US" sz="1500" b="1" dirty="0">
                <a:latin typeface="Meiryo UI"/>
                <a:ea typeface="Meiryo UI"/>
              </a:rPr>
              <a:t>、</a:t>
            </a:r>
            <a:r>
              <a:rPr lang="ja-JP" altLang="en-US" sz="1500" b="1" dirty="0">
                <a:latin typeface="Meiryo UI"/>
                <a:ea typeface="Meiryo UI"/>
              </a:rPr>
              <a:t>講義</a:t>
            </a:r>
            <a:r>
              <a:rPr lang="en-US" sz="1500" b="1" dirty="0" err="1">
                <a:latin typeface="Meiryo UI"/>
                <a:ea typeface="Meiryo UI"/>
              </a:rPr>
              <a:t>だけでなく</a:t>
            </a:r>
            <a:r>
              <a:rPr lang="ja-JP" altLang="en-US" sz="1500" b="1" dirty="0">
                <a:latin typeface="Meiryo UI"/>
                <a:ea typeface="Meiryo UI"/>
              </a:rPr>
              <a:t>臨床実習</a:t>
            </a:r>
            <a:r>
              <a:rPr lang="en-US" sz="1500" b="1" dirty="0" err="1">
                <a:latin typeface="Meiryo UI"/>
                <a:ea typeface="Meiryo UI"/>
              </a:rPr>
              <a:t>にまで及びました</a:t>
            </a:r>
            <a:r>
              <a:rPr lang="en-US" sz="1500" b="1" dirty="0">
                <a:latin typeface="Meiryo UI"/>
                <a:ea typeface="Meiryo UI"/>
              </a:rPr>
              <a:t>。</a:t>
            </a:r>
            <a:endParaRPr dirty="0"/>
          </a:p>
        </p:txBody>
      </p:sp>
      <p:sp>
        <p:nvSpPr>
          <p:cNvPr id="44" name="TextShape 5"/>
          <p:cNvSpPr txBox="1"/>
          <p:nvPr/>
        </p:nvSpPr>
        <p:spPr>
          <a:xfrm>
            <a:off x="593378" y="6512737"/>
            <a:ext cx="2196000" cy="294840"/>
          </a:xfrm>
          <a:prstGeom prst="rect">
            <a:avLst/>
          </a:prstGeom>
        </p:spPr>
        <p:txBody>
          <a:bodyPr lIns="90000" tIns="45000" rIns="90000" bIns="45000"/>
          <a:lstStyle/>
          <a:p>
            <a:pPr algn="just"/>
            <a:r>
              <a:rPr lang="en-US" sz="1200" dirty="0">
                <a:latin typeface="Meiryo UI"/>
                <a:ea typeface="Meiryo UI"/>
              </a:rPr>
              <a:t>国指定史跡： シーボルト宅跡</a:t>
            </a:r>
            <a:endParaRP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370" y="1357594"/>
            <a:ext cx="4658802" cy="4726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ustomShape 1"/>
          <p:cNvSpPr/>
          <p:nvPr/>
        </p:nvSpPr>
        <p:spPr>
          <a:xfrm>
            <a:off x="648000" y="432000"/>
            <a:ext cx="9432000" cy="648000"/>
          </a:xfrm>
          <a:prstGeom prst="roundRect">
            <a:avLst>
              <a:gd name="adj" fmla="val 3600"/>
            </a:avLst>
          </a:prstGeom>
          <a:solidFill>
            <a:srgbClr val="C00000"/>
          </a:solidFill>
          <a:ln>
            <a:noFill/>
          </a:ln>
        </p:spPr>
        <p:txBody>
          <a:bodyPr wrap="none" lIns="90000" tIns="45000" rIns="90000" bIns="45000" anchor="ctr"/>
          <a:lstStyle/>
          <a:p>
            <a:r>
              <a:rPr lang="en-US" sz="2400" b="1" dirty="0">
                <a:solidFill>
                  <a:srgbClr val="FFFFFF"/>
                </a:solidFill>
                <a:latin typeface="Meiryo UI"/>
                <a:ea typeface="Meiryo UI"/>
              </a:rPr>
              <a:t>外国文化との交流 </a:t>
            </a:r>
            <a:r>
              <a:rPr lang="en-US" sz="2000" b="1" dirty="0">
                <a:solidFill>
                  <a:srgbClr val="FFFFFF"/>
                </a:solidFill>
                <a:latin typeface="Meiryo UI"/>
                <a:ea typeface="Meiryo UI"/>
              </a:rPr>
              <a:t>〜</a:t>
            </a:r>
            <a:r>
              <a:rPr lang="en-US" sz="1600" b="1" dirty="0">
                <a:solidFill>
                  <a:srgbClr val="FFFFFF"/>
                </a:solidFill>
                <a:latin typeface="Meiryo UI"/>
                <a:ea typeface="Meiryo UI"/>
              </a:rPr>
              <a:t>日欧交流や日本の近代化に大きな業績を残した</a:t>
            </a:r>
            <a:r>
              <a:rPr lang="en-US" sz="2200" b="1" dirty="0">
                <a:solidFill>
                  <a:srgbClr val="FFFFFF"/>
                </a:solidFill>
                <a:latin typeface="Meiryo UI"/>
                <a:ea typeface="Meiryo UI"/>
              </a:rPr>
              <a:t> 「長崎とシーボルト」</a:t>
            </a:r>
            <a:r>
              <a:rPr lang="en-US" sz="2000" b="1" dirty="0">
                <a:solidFill>
                  <a:srgbClr val="FFFFFF"/>
                </a:solidFill>
                <a:latin typeface="Meiryo UI"/>
                <a:ea typeface="Meiryo UI"/>
              </a:rPr>
              <a:t>〜</a:t>
            </a:r>
            <a:endParaRPr dirty="0"/>
          </a:p>
        </p:txBody>
      </p:sp>
      <p:sp>
        <p:nvSpPr>
          <p:cNvPr id="46" name="CustomShape 2"/>
          <p:cNvSpPr/>
          <p:nvPr/>
        </p:nvSpPr>
        <p:spPr>
          <a:xfrm>
            <a:off x="1584000" y="1224000"/>
            <a:ext cx="7596000" cy="577440"/>
          </a:xfrm>
          <a:prstGeom prst="ellipse">
            <a:avLst/>
          </a:prstGeom>
          <a:solidFill>
            <a:srgbClr val="AEA79F"/>
          </a:solidFill>
          <a:ln>
            <a:solidFill>
              <a:srgbClr val="3465A4"/>
            </a:solidFill>
          </a:ln>
        </p:spPr>
        <p:txBody>
          <a:bodyPr wrap="none" lIns="90000" tIns="45000" rIns="90000" bIns="45000" anchor="ctr"/>
          <a:lstStyle/>
          <a:p>
            <a:pPr algn="ctr"/>
            <a:r>
              <a:rPr lang="en-US" sz="2000" b="1">
                <a:latin typeface="Meiryo UI"/>
                <a:ea typeface="Meiryo UI"/>
              </a:rPr>
              <a:t>日本研究を行いながら西洋の最新情報を伝えたシーボルト</a:t>
            </a:r>
            <a:endParaRPr/>
          </a:p>
        </p:txBody>
      </p:sp>
      <p:sp>
        <p:nvSpPr>
          <p:cNvPr id="47" name="TextShape 3"/>
          <p:cNvSpPr txBox="1"/>
          <p:nvPr/>
        </p:nvSpPr>
        <p:spPr>
          <a:xfrm>
            <a:off x="792000" y="1930680"/>
            <a:ext cx="3888000" cy="445320"/>
          </a:xfrm>
          <a:prstGeom prst="rect">
            <a:avLst/>
          </a:prstGeom>
        </p:spPr>
        <p:txBody>
          <a:bodyPr lIns="90000" tIns="45000" rIns="90000" bIns="45000"/>
          <a:lstStyle/>
          <a:p>
            <a:pPr algn="just"/>
            <a:r>
              <a:rPr lang="en-US" sz="2200" b="1">
                <a:latin typeface="Meiryo UI"/>
                <a:ea typeface="Meiryo UI"/>
              </a:rPr>
              <a:t>■シーボルトの日本研究</a:t>
            </a:r>
            <a:endParaRPr/>
          </a:p>
        </p:txBody>
      </p:sp>
      <p:sp>
        <p:nvSpPr>
          <p:cNvPr id="48" name="TextShape 4"/>
          <p:cNvSpPr txBox="1"/>
          <p:nvPr/>
        </p:nvSpPr>
        <p:spPr>
          <a:xfrm>
            <a:off x="864000" y="2340000"/>
            <a:ext cx="8856000" cy="828000"/>
          </a:xfrm>
          <a:prstGeom prst="rect">
            <a:avLst/>
          </a:prstGeom>
        </p:spPr>
        <p:txBody>
          <a:bodyPr lIns="90000" tIns="45000" rIns="90000" bIns="45000"/>
          <a:lstStyle/>
          <a:p>
            <a:pPr algn="just"/>
            <a:r>
              <a:rPr lang="en-US" sz="1500" dirty="0">
                <a:latin typeface="Meiryo UI"/>
                <a:ea typeface="Meiryo UI"/>
              </a:rPr>
              <a:t>　</a:t>
            </a:r>
            <a:r>
              <a:rPr lang="en-US" sz="1500" dirty="0" err="1">
                <a:latin typeface="Meiryo UI"/>
                <a:ea typeface="Meiryo UI"/>
              </a:rPr>
              <a:t>シーボルトはここで科学全般に亘って教えると同時に、日本の文化</a:t>
            </a:r>
            <a:r>
              <a:rPr lang="en-US" sz="1500" dirty="0">
                <a:latin typeface="Meiryo UI"/>
                <a:ea typeface="Meiryo UI"/>
              </a:rPr>
              <a:t>、</a:t>
            </a:r>
            <a:r>
              <a:rPr lang="ja-JP" altLang="en-US" sz="1500" dirty="0">
                <a:latin typeface="Meiryo UI"/>
                <a:ea typeface="Meiryo UI"/>
              </a:rPr>
              <a:t>動植物</a:t>
            </a:r>
            <a:r>
              <a:rPr lang="en-US" sz="1500" dirty="0" err="1">
                <a:latin typeface="Meiryo UI"/>
                <a:ea typeface="Meiryo UI"/>
              </a:rPr>
              <a:t>などを研究しています</a:t>
            </a:r>
            <a:r>
              <a:rPr lang="en-US" sz="1500" dirty="0">
                <a:latin typeface="Meiryo UI"/>
                <a:ea typeface="Meiryo UI"/>
              </a:rPr>
              <a:t>。</a:t>
            </a:r>
            <a:endParaRPr dirty="0"/>
          </a:p>
          <a:p>
            <a:pPr algn="just"/>
            <a:r>
              <a:rPr lang="en-US" sz="1500" dirty="0" err="1">
                <a:latin typeface="Meiryo UI"/>
                <a:ea typeface="Meiryo UI"/>
              </a:rPr>
              <a:t>シーボルトによって集められた日本の動植物</a:t>
            </a:r>
            <a:r>
              <a:rPr lang="ja-JP" altLang="en-US" sz="1500" dirty="0">
                <a:latin typeface="Meiryo UI"/>
                <a:ea typeface="Meiryo UI"/>
              </a:rPr>
              <a:t>などの</a:t>
            </a:r>
            <a:r>
              <a:rPr lang="en-US" sz="1500" dirty="0" err="1">
                <a:latin typeface="Meiryo UI"/>
                <a:ea typeface="Meiryo UI"/>
              </a:rPr>
              <a:t>資料、さらにはシーボルトの三部作といわれる「日本</a:t>
            </a:r>
            <a:r>
              <a:rPr lang="en-US" sz="1500" dirty="0">
                <a:latin typeface="Meiryo UI"/>
                <a:ea typeface="Meiryo UI"/>
              </a:rPr>
              <a:t>」、「</a:t>
            </a:r>
            <a:r>
              <a:rPr lang="en-US" sz="1500" dirty="0" err="1">
                <a:latin typeface="Meiryo UI"/>
                <a:ea typeface="Meiryo UI"/>
              </a:rPr>
              <a:t>日本植物誌</a:t>
            </a:r>
            <a:r>
              <a:rPr lang="en-US" sz="1500" dirty="0">
                <a:latin typeface="Meiryo UI"/>
                <a:ea typeface="Meiryo UI"/>
              </a:rPr>
              <a:t>」、「</a:t>
            </a:r>
            <a:r>
              <a:rPr lang="en-US" sz="1500" dirty="0" err="1">
                <a:latin typeface="Meiryo UI"/>
                <a:ea typeface="Meiryo UI"/>
              </a:rPr>
              <a:t>日本動物誌」は、今日でも学術的</a:t>
            </a:r>
            <a:r>
              <a:rPr lang="ja-JP" altLang="en-US" sz="1500" dirty="0">
                <a:latin typeface="Meiryo UI"/>
                <a:ea typeface="Meiryo UI"/>
              </a:rPr>
              <a:t>に</a:t>
            </a:r>
            <a:r>
              <a:rPr lang="en-US" sz="1500" dirty="0" err="1">
                <a:latin typeface="Meiryo UI"/>
                <a:ea typeface="Meiryo UI"/>
              </a:rPr>
              <a:t>高く評価されています</a:t>
            </a:r>
            <a:r>
              <a:rPr lang="en-US" sz="1500" dirty="0">
                <a:latin typeface="Meiryo UI"/>
                <a:ea typeface="Meiryo UI"/>
              </a:rPr>
              <a:t>。</a:t>
            </a:r>
            <a:endParaRPr dirty="0"/>
          </a:p>
        </p:txBody>
      </p:sp>
      <p:sp>
        <p:nvSpPr>
          <p:cNvPr id="49" name="TextShape 5"/>
          <p:cNvSpPr txBox="1"/>
          <p:nvPr/>
        </p:nvSpPr>
        <p:spPr>
          <a:xfrm>
            <a:off x="5328000" y="3384000"/>
            <a:ext cx="3888000" cy="445320"/>
          </a:xfrm>
          <a:prstGeom prst="rect">
            <a:avLst/>
          </a:prstGeom>
        </p:spPr>
        <p:txBody>
          <a:bodyPr lIns="90000" tIns="45000" rIns="90000" bIns="45000"/>
          <a:lstStyle/>
          <a:p>
            <a:pPr algn="just"/>
            <a:r>
              <a:rPr lang="en-US" sz="2200" b="1">
                <a:latin typeface="Meiryo UI"/>
                <a:ea typeface="Meiryo UI"/>
              </a:rPr>
              <a:t>■シーボルト事件とその後</a:t>
            </a:r>
            <a:endParaRPr/>
          </a:p>
        </p:txBody>
      </p:sp>
      <p:sp>
        <p:nvSpPr>
          <p:cNvPr id="50" name="TextShape 6"/>
          <p:cNvSpPr txBox="1"/>
          <p:nvPr/>
        </p:nvSpPr>
        <p:spPr>
          <a:xfrm>
            <a:off x="5400000" y="3816000"/>
            <a:ext cx="4914458" cy="3015000"/>
          </a:xfrm>
          <a:prstGeom prst="rect">
            <a:avLst/>
          </a:prstGeom>
        </p:spPr>
        <p:txBody>
          <a:bodyPr lIns="90000" tIns="45000" rIns="90000" bIns="45000"/>
          <a:lstStyle/>
          <a:p>
            <a:pPr algn="just"/>
            <a:r>
              <a:rPr lang="en-US" sz="1500" dirty="0">
                <a:latin typeface="Meiryo UI"/>
                <a:ea typeface="Meiryo UI"/>
              </a:rPr>
              <a:t>　1828年、シーボルトは帰国直前に所持品の中に</a:t>
            </a:r>
            <a:r>
              <a:rPr lang="ja-JP" altLang="en-US" sz="1500" dirty="0">
                <a:latin typeface="Meiryo UI"/>
                <a:ea typeface="Meiryo UI"/>
              </a:rPr>
              <a:t>国外持ち出し禁止</a:t>
            </a:r>
            <a:r>
              <a:rPr lang="en-US" sz="1500" dirty="0" err="1">
                <a:latin typeface="Meiryo UI"/>
                <a:ea typeface="Meiryo UI"/>
              </a:rPr>
              <a:t>の日本地図があったため国外追放となりました（シーボルト事件</a:t>
            </a:r>
            <a:r>
              <a:rPr lang="en-US" sz="1500" dirty="0">
                <a:latin typeface="Meiryo UI"/>
                <a:ea typeface="Meiryo UI"/>
              </a:rPr>
              <a:t>）。</a:t>
            </a:r>
            <a:r>
              <a:rPr lang="en-US" sz="1500" dirty="0" err="1">
                <a:latin typeface="Meiryo UI"/>
                <a:ea typeface="Meiryo UI"/>
              </a:rPr>
              <a:t>その後鳴滝</a:t>
            </a:r>
            <a:r>
              <a:rPr lang="ja-JP" altLang="en-US" sz="1500" dirty="0">
                <a:latin typeface="Meiryo UI"/>
                <a:ea typeface="Meiryo UI"/>
              </a:rPr>
              <a:t>の家屋</a:t>
            </a:r>
            <a:r>
              <a:rPr lang="en-US" sz="1500" dirty="0">
                <a:latin typeface="Meiryo UI"/>
                <a:ea typeface="Meiryo UI"/>
              </a:rPr>
              <a:t>は</a:t>
            </a:r>
            <a:r>
              <a:rPr lang="ja-JP" altLang="en-US" sz="1500" dirty="0">
                <a:latin typeface="Meiryo UI"/>
                <a:ea typeface="Meiryo UI"/>
              </a:rPr>
              <a:t>人手</a:t>
            </a:r>
            <a:r>
              <a:rPr lang="en-US" sz="1500" dirty="0" err="1">
                <a:latin typeface="Meiryo UI"/>
                <a:ea typeface="Meiryo UI"/>
              </a:rPr>
              <a:t>に渡りましたが、日本が開国し再び長崎に来た時、シーボルトはこの地を買い戻し</a:t>
            </a:r>
            <a:r>
              <a:rPr lang="en-US" sz="1500" dirty="0">
                <a:latin typeface="Meiryo UI"/>
                <a:ea typeface="Meiryo UI"/>
              </a:rPr>
              <a:t>、</a:t>
            </a:r>
            <a:r>
              <a:rPr lang="ja-JP" altLang="en-US" sz="1500" dirty="0">
                <a:latin typeface="Meiryo UI"/>
                <a:ea typeface="Meiryo UI"/>
              </a:rPr>
              <a:t>居住して研究を行い</a:t>
            </a:r>
            <a:r>
              <a:rPr lang="en-US" sz="1500" dirty="0" err="1">
                <a:latin typeface="Meiryo UI"/>
                <a:ea typeface="Meiryo UI"/>
              </a:rPr>
              <a:t>ました。日本における妻お滝さんにちなんで、アジサイの</a:t>
            </a:r>
            <a:r>
              <a:rPr lang="ja-JP" altLang="en-US" sz="1500" dirty="0">
                <a:latin typeface="Meiryo UI"/>
                <a:ea typeface="Meiryo UI"/>
              </a:rPr>
              <a:t>一品種の</a:t>
            </a:r>
            <a:r>
              <a:rPr lang="en-US" sz="1500" dirty="0" err="1">
                <a:latin typeface="Meiryo UI"/>
                <a:ea typeface="Meiryo UI"/>
              </a:rPr>
              <a:t>学名を</a:t>
            </a:r>
            <a:r>
              <a:rPr lang="en-US" sz="1500" dirty="0">
                <a:latin typeface="Meiryo UI"/>
                <a:ea typeface="Meiryo UI"/>
              </a:rPr>
              <a:t>「</a:t>
            </a:r>
            <a:r>
              <a:rPr lang="ja-JP" altLang="en-US" sz="1500" dirty="0">
                <a:latin typeface="Meiryo UI"/>
                <a:ea typeface="Meiryo UI"/>
              </a:rPr>
              <a:t>ヒ</a:t>
            </a:r>
            <a:r>
              <a:rPr lang="en-US" sz="1500" dirty="0" err="1">
                <a:latin typeface="Meiryo UI"/>
                <a:ea typeface="Meiryo UI"/>
              </a:rPr>
              <a:t>ドランゲア・オタクサ</a:t>
            </a:r>
            <a:r>
              <a:rPr lang="en-US" sz="1500" dirty="0">
                <a:latin typeface="Meiryo UI"/>
                <a:ea typeface="Meiryo UI"/>
              </a:rPr>
              <a:t>　(Hydrangea </a:t>
            </a:r>
            <a:r>
              <a:rPr lang="en-US" sz="1500" dirty="0" err="1">
                <a:latin typeface="Meiryo UI"/>
                <a:ea typeface="Meiryo UI"/>
              </a:rPr>
              <a:t>Otaksa</a:t>
            </a:r>
            <a:r>
              <a:rPr lang="ja-JP" altLang="en-US" sz="1500" dirty="0">
                <a:latin typeface="Meiryo UI"/>
                <a:ea typeface="Meiryo UI"/>
              </a:rPr>
              <a:t> </a:t>
            </a:r>
            <a:r>
              <a:rPr lang="en-US" sz="1500" dirty="0">
                <a:latin typeface="Meiryo UI"/>
                <a:ea typeface="Meiryo UI"/>
              </a:rPr>
              <a:t>Sieb.et </a:t>
            </a:r>
            <a:r>
              <a:rPr lang="en-US" sz="1500" dirty="0" err="1">
                <a:latin typeface="Meiryo UI"/>
                <a:ea typeface="Meiryo UI"/>
              </a:rPr>
              <a:t>Zucc</a:t>
            </a:r>
            <a:r>
              <a:rPr lang="en-US" sz="1500" dirty="0">
                <a:latin typeface="Meiryo UI"/>
                <a:ea typeface="Meiryo UI"/>
              </a:rPr>
              <a:t>)」と</a:t>
            </a:r>
            <a:r>
              <a:rPr lang="ja-JP" altLang="en-US" sz="1500" dirty="0">
                <a:latin typeface="Meiryo UI"/>
                <a:ea typeface="Meiryo UI"/>
              </a:rPr>
              <a:t>し</a:t>
            </a:r>
            <a:r>
              <a:rPr lang="en-US" sz="1500" dirty="0" err="1">
                <a:latin typeface="Meiryo UI"/>
                <a:ea typeface="Meiryo UI"/>
              </a:rPr>
              <a:t>たことは大変有名な話です</a:t>
            </a:r>
            <a:r>
              <a:rPr lang="en-US" sz="1500" dirty="0">
                <a:latin typeface="Meiryo UI"/>
                <a:ea typeface="Meiryo UI"/>
              </a:rPr>
              <a:t>。</a:t>
            </a:r>
            <a:r>
              <a:rPr lang="ja-JP" altLang="en-US" sz="1500" dirty="0">
                <a:latin typeface="Meiryo UI"/>
                <a:ea typeface="Meiryo UI"/>
              </a:rPr>
              <a:t>一時</a:t>
            </a:r>
            <a:r>
              <a:rPr lang="en-US" sz="1500" dirty="0" err="1">
                <a:latin typeface="Meiryo UI"/>
                <a:ea typeface="Meiryo UI"/>
              </a:rPr>
              <a:t>小学校として使用されていましたが</a:t>
            </a:r>
            <a:r>
              <a:rPr lang="en-US" sz="1500" dirty="0">
                <a:latin typeface="Meiryo UI"/>
                <a:ea typeface="Meiryo UI"/>
              </a:rPr>
              <a:t>、</a:t>
            </a:r>
          </a:p>
          <a:p>
            <a:pPr algn="just"/>
            <a:r>
              <a:rPr lang="en-US" sz="1500" dirty="0">
                <a:latin typeface="Meiryo UI"/>
                <a:ea typeface="Meiryo UI"/>
              </a:rPr>
              <a:t>1874年の台風でこわれ、1894年に解体されてからは跡地だけが残っています。　　</a:t>
            </a:r>
            <a:endParaRPr dirty="0"/>
          </a:p>
          <a:p>
            <a:pPr algn="just"/>
            <a:r>
              <a:rPr lang="en-US" sz="1500" dirty="0">
                <a:latin typeface="Meiryo UI"/>
                <a:ea typeface="Meiryo UI"/>
              </a:rPr>
              <a:t> シーボルトは故郷へ帰り1866年、ミュンヘンで死去しました</a:t>
            </a:r>
          </a:p>
          <a:p>
            <a:pPr algn="just"/>
            <a:r>
              <a:rPr lang="en-US" sz="1500" dirty="0">
                <a:latin typeface="Meiryo UI"/>
                <a:ea typeface="Meiryo UI"/>
              </a:rPr>
              <a:t>（70歳）。</a:t>
            </a:r>
            <a:endParaRPr dirty="0"/>
          </a:p>
        </p:txBody>
      </p:sp>
      <p:sp>
        <p:nvSpPr>
          <p:cNvPr id="51" name="TextShape 7"/>
          <p:cNvSpPr txBox="1"/>
          <p:nvPr/>
        </p:nvSpPr>
        <p:spPr>
          <a:xfrm>
            <a:off x="756000" y="6651720"/>
            <a:ext cx="3636000" cy="294840"/>
          </a:xfrm>
          <a:prstGeom prst="rect">
            <a:avLst/>
          </a:prstGeom>
        </p:spPr>
        <p:txBody>
          <a:bodyPr lIns="90000" tIns="45000" rIns="90000" bIns="45000"/>
          <a:lstStyle/>
          <a:p>
            <a:pPr algn="just"/>
            <a:r>
              <a:rPr lang="en-US" sz="1200" dirty="0">
                <a:latin typeface="Meiryo UI"/>
                <a:ea typeface="Meiryo UI"/>
              </a:rPr>
              <a:t>シーボルト邸跡のとなりに</a:t>
            </a:r>
            <a:r>
              <a:rPr lang="ja-JP" altLang="en-US" sz="1200" dirty="0">
                <a:latin typeface="Meiryo UI"/>
                <a:ea typeface="Meiryo UI"/>
              </a:rPr>
              <a:t>建</a:t>
            </a:r>
            <a:r>
              <a:rPr lang="en-US" sz="1200" dirty="0">
                <a:latin typeface="Meiryo UI"/>
                <a:ea typeface="Meiryo UI"/>
              </a:rPr>
              <a:t>てられたシーボルト記念館</a:t>
            </a:r>
            <a:endParaRP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394" y="3372791"/>
            <a:ext cx="4156800" cy="317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stomShape 1">
            <a:extLst>
              <a:ext uri="{FF2B5EF4-FFF2-40B4-BE49-F238E27FC236}">
                <a16:creationId xmlns:a16="http://schemas.microsoft.com/office/drawing/2014/main" id="{B68700DE-84DC-737D-DD0A-6506BD4843F0}"/>
              </a:ext>
            </a:extLst>
          </p:cNvPr>
          <p:cNvSpPr/>
          <p:nvPr/>
        </p:nvSpPr>
        <p:spPr>
          <a:xfrm>
            <a:off x="648000" y="432000"/>
            <a:ext cx="9432000" cy="648000"/>
          </a:xfrm>
          <a:prstGeom prst="roundRect">
            <a:avLst>
              <a:gd name="adj" fmla="val 3600"/>
            </a:avLst>
          </a:prstGeom>
          <a:solidFill>
            <a:srgbClr val="C00000"/>
          </a:solidFill>
          <a:ln>
            <a:noFill/>
          </a:ln>
        </p:spPr>
        <p:txBody>
          <a:bodyPr wrap="none" lIns="90000" tIns="45000" rIns="90000" bIns="45000" anchor="ctr"/>
          <a:lstStyle/>
          <a:p>
            <a:r>
              <a:rPr lang="en-US" sz="2300" b="1">
                <a:solidFill>
                  <a:srgbClr val="FFFFFF"/>
                </a:solidFill>
                <a:latin typeface="Meiryo UI"/>
                <a:ea typeface="Meiryo UI"/>
              </a:rPr>
              <a:t>幕末・明治維新後の日本</a:t>
            </a:r>
            <a:r>
              <a:rPr lang="en-US" sz="2400" b="1">
                <a:solidFill>
                  <a:srgbClr val="FFFFFF"/>
                </a:solidFill>
                <a:latin typeface="Meiryo UI"/>
                <a:ea typeface="Meiryo UI"/>
              </a:rPr>
              <a:t>　</a:t>
            </a:r>
            <a:r>
              <a:rPr lang="en-US" b="1">
                <a:solidFill>
                  <a:srgbClr val="FFFFFF"/>
                </a:solidFill>
                <a:latin typeface="Meiryo UI"/>
                <a:ea typeface="Meiryo UI"/>
              </a:rPr>
              <a:t>〜長崎で活躍し</a:t>
            </a:r>
            <a:r>
              <a:rPr lang="en-US" sz="1700" b="1">
                <a:solidFill>
                  <a:srgbClr val="FFFFFF"/>
                </a:solidFill>
                <a:latin typeface="Meiryo UI"/>
                <a:ea typeface="Meiryo UI"/>
              </a:rPr>
              <a:t>、</a:t>
            </a:r>
            <a:r>
              <a:rPr lang="en-US" b="1">
                <a:solidFill>
                  <a:srgbClr val="FFFFFF"/>
                </a:solidFill>
                <a:latin typeface="Meiryo UI"/>
                <a:ea typeface="Meiryo UI"/>
              </a:rPr>
              <a:t>日本を動かした風雲児</a:t>
            </a:r>
            <a:r>
              <a:rPr lang="en-US" sz="2200" b="1">
                <a:solidFill>
                  <a:srgbClr val="FFFFFF"/>
                </a:solidFill>
                <a:latin typeface="Meiryo UI"/>
                <a:ea typeface="Meiryo UI"/>
              </a:rPr>
              <a:t> </a:t>
            </a:r>
            <a:r>
              <a:rPr lang="en-US" sz="2000" b="1">
                <a:solidFill>
                  <a:srgbClr val="FFFFFF"/>
                </a:solidFill>
                <a:latin typeface="Meiryo UI"/>
                <a:ea typeface="Meiryo UI"/>
              </a:rPr>
              <a:t>「長崎と坂本龍馬」</a:t>
            </a:r>
            <a:r>
              <a:rPr lang="en-US" b="1">
                <a:solidFill>
                  <a:srgbClr val="FFFFFF"/>
                </a:solidFill>
                <a:latin typeface="Meiryo UI"/>
                <a:ea typeface="Meiryo UI"/>
              </a:rPr>
              <a:t>〜</a:t>
            </a:r>
            <a:endParaRPr/>
          </a:p>
        </p:txBody>
      </p:sp>
      <p:sp>
        <p:nvSpPr>
          <p:cNvPr id="3" name="TextShape 2">
            <a:extLst>
              <a:ext uri="{FF2B5EF4-FFF2-40B4-BE49-F238E27FC236}">
                <a16:creationId xmlns:a16="http://schemas.microsoft.com/office/drawing/2014/main" id="{45F8FDDD-889D-B17F-75CC-D4B456D71C94}"/>
              </a:ext>
            </a:extLst>
          </p:cNvPr>
          <p:cNvSpPr txBox="1"/>
          <p:nvPr/>
        </p:nvSpPr>
        <p:spPr>
          <a:xfrm>
            <a:off x="4137120" y="1199520"/>
            <a:ext cx="5955840" cy="1552680"/>
          </a:xfrm>
          <a:prstGeom prst="rect">
            <a:avLst/>
          </a:prstGeom>
        </p:spPr>
        <p:txBody>
          <a:bodyPr lIns="90000" tIns="45000" rIns="90000" bIns="45000"/>
          <a:lstStyle/>
          <a:p>
            <a:pPr algn="just"/>
            <a:r>
              <a:rPr lang="en-US" sz="1500" b="1" dirty="0">
                <a:latin typeface="Meiryo UI"/>
                <a:ea typeface="Meiryo UI"/>
              </a:rPr>
              <a:t>　幕末に日本中をかけまわり、明治維新に大きな功績を残した坂本龍馬。1835年、土佐国高知城下（高知県高知市）に生まれ、江戸で剣術修行に来ていた時に見た黒船騒動をきっかけに世界の中の日本の状況を知ります。その後土佐藩を脱藩、勝海舟の門人となり神戸海軍操練所の閉鎖後、長崎を訪れ「亀山社中」を結成。ここから龍馬は薩長同盟の斡旋、</a:t>
            </a:r>
          </a:p>
          <a:p>
            <a:pPr algn="just"/>
            <a:r>
              <a:rPr lang="en-US" sz="1500" b="1" dirty="0">
                <a:latin typeface="Meiryo UI"/>
                <a:ea typeface="Meiryo UI"/>
              </a:rPr>
              <a:t>大政奉還の成立に尽力するなど倒幕および明治維新に影響を与えました。</a:t>
            </a:r>
            <a:endParaRPr dirty="0"/>
          </a:p>
        </p:txBody>
      </p:sp>
      <p:sp>
        <p:nvSpPr>
          <p:cNvPr id="4" name="TextShape 3">
            <a:extLst>
              <a:ext uri="{FF2B5EF4-FFF2-40B4-BE49-F238E27FC236}">
                <a16:creationId xmlns:a16="http://schemas.microsoft.com/office/drawing/2014/main" id="{066D4616-7618-2A1B-46C4-83334204A90B}"/>
              </a:ext>
            </a:extLst>
          </p:cNvPr>
          <p:cNvSpPr txBox="1"/>
          <p:nvPr/>
        </p:nvSpPr>
        <p:spPr>
          <a:xfrm>
            <a:off x="695520" y="3812760"/>
            <a:ext cx="1471320" cy="284040"/>
          </a:xfrm>
          <a:prstGeom prst="rect">
            <a:avLst/>
          </a:prstGeom>
        </p:spPr>
        <p:txBody>
          <a:bodyPr lIns="90000" tIns="45000" rIns="90000" bIns="45000"/>
          <a:lstStyle/>
          <a:p>
            <a:pPr algn="just"/>
            <a:r>
              <a:rPr lang="en-US" sz="1200">
                <a:latin typeface="Meiryo UI"/>
                <a:ea typeface="Meiryo UI"/>
              </a:rPr>
              <a:t>東山手洋風住宅群</a:t>
            </a:r>
            <a:endParaRPr/>
          </a:p>
        </p:txBody>
      </p:sp>
      <p:sp>
        <p:nvSpPr>
          <p:cNvPr id="5" name="TextShape 4">
            <a:extLst>
              <a:ext uri="{FF2B5EF4-FFF2-40B4-BE49-F238E27FC236}">
                <a16:creationId xmlns:a16="http://schemas.microsoft.com/office/drawing/2014/main" id="{3D5E7BB4-F703-1782-F85D-2904717715DF}"/>
              </a:ext>
            </a:extLst>
          </p:cNvPr>
          <p:cNvSpPr txBox="1"/>
          <p:nvPr/>
        </p:nvSpPr>
        <p:spPr>
          <a:xfrm>
            <a:off x="4253040" y="3540960"/>
            <a:ext cx="5539320" cy="452160"/>
          </a:xfrm>
          <a:prstGeom prst="rect">
            <a:avLst/>
          </a:prstGeom>
        </p:spPr>
        <p:txBody>
          <a:bodyPr lIns="90000" tIns="45000" rIns="90000" bIns="45000"/>
          <a:lstStyle/>
          <a:p>
            <a:pPr algn="just"/>
            <a:r>
              <a:rPr lang="en-US" sz="2200" b="1">
                <a:latin typeface="Meiryo UI"/>
                <a:ea typeface="Meiryo UI"/>
              </a:rPr>
              <a:t>■長崎で日本最初の商社「亀山社中」を結成</a:t>
            </a:r>
            <a:endParaRPr/>
          </a:p>
        </p:txBody>
      </p:sp>
      <p:sp>
        <p:nvSpPr>
          <p:cNvPr id="6" name="TextShape 5">
            <a:extLst>
              <a:ext uri="{FF2B5EF4-FFF2-40B4-BE49-F238E27FC236}">
                <a16:creationId xmlns:a16="http://schemas.microsoft.com/office/drawing/2014/main" id="{B392D5C4-6228-F4B5-7AE3-DFA0508E19FF}"/>
              </a:ext>
            </a:extLst>
          </p:cNvPr>
          <p:cNvSpPr txBox="1"/>
          <p:nvPr/>
        </p:nvSpPr>
        <p:spPr>
          <a:xfrm>
            <a:off x="4334760" y="4082040"/>
            <a:ext cx="2760120" cy="2848680"/>
          </a:xfrm>
          <a:prstGeom prst="rect">
            <a:avLst/>
          </a:prstGeom>
        </p:spPr>
        <p:txBody>
          <a:bodyPr lIns="90000" tIns="45000" rIns="90000" bIns="45000"/>
          <a:lstStyle/>
          <a:p>
            <a:pPr algn="just"/>
            <a:r>
              <a:rPr lang="en-US" sz="1500" dirty="0">
                <a:latin typeface="Meiryo UI"/>
                <a:ea typeface="Meiryo UI"/>
              </a:rPr>
              <a:t>　</a:t>
            </a:r>
            <a:r>
              <a:rPr lang="en-US" sz="1400" dirty="0">
                <a:latin typeface="Meiryo UI"/>
                <a:ea typeface="Meiryo UI"/>
              </a:rPr>
              <a:t>土佐藩を脱藩して幕臣・勝海舟の門人となり、勝塾や神戸海軍操練所に学びますが、操練所が閉鎖されたため脱藩者の龍馬と同志たちは薩摩藩に保護され、鹿児島をまわって長崎にやってきます。1865年の夏頃、薩摩藩や長崎商人・小曽根家の援助を受け、日本最初の商社といわれる「亀山社中」を結成します。土地の名前「亀山」と、仲間・結社を意味する「社中」をあわせてそう呼ばれました。</a:t>
            </a:r>
            <a:endParaRPr dirty="0"/>
          </a:p>
        </p:txBody>
      </p:sp>
      <p:sp>
        <p:nvSpPr>
          <p:cNvPr id="7" name="CustomShape 6">
            <a:extLst>
              <a:ext uri="{FF2B5EF4-FFF2-40B4-BE49-F238E27FC236}">
                <a16:creationId xmlns:a16="http://schemas.microsoft.com/office/drawing/2014/main" id="{89CBFEC2-BFE9-5FA4-E72E-F9BBFD917A60}"/>
              </a:ext>
            </a:extLst>
          </p:cNvPr>
          <p:cNvSpPr/>
          <p:nvPr/>
        </p:nvSpPr>
        <p:spPr>
          <a:xfrm>
            <a:off x="4516920" y="2898720"/>
            <a:ext cx="5048280" cy="577440"/>
          </a:xfrm>
          <a:prstGeom prst="ellipse">
            <a:avLst/>
          </a:prstGeom>
          <a:solidFill>
            <a:srgbClr val="AEA79F"/>
          </a:solidFill>
          <a:ln>
            <a:solidFill>
              <a:srgbClr val="3465A4"/>
            </a:solidFill>
          </a:ln>
        </p:spPr>
        <p:txBody>
          <a:bodyPr wrap="none" lIns="90000" tIns="45000" rIns="90000" bIns="45000" anchor="ctr"/>
          <a:lstStyle/>
          <a:p>
            <a:pPr algn="ctr"/>
            <a:r>
              <a:rPr lang="en-US" sz="2000" b="1">
                <a:latin typeface="Meiryo UI"/>
                <a:ea typeface="Meiryo UI"/>
              </a:rPr>
              <a:t>亀山社中の結成</a:t>
            </a:r>
            <a:endParaRPr/>
          </a:p>
        </p:txBody>
      </p:sp>
      <p:pic>
        <p:nvPicPr>
          <p:cNvPr id="8" name="図 7">
            <a:extLst>
              <a:ext uri="{FF2B5EF4-FFF2-40B4-BE49-F238E27FC236}">
                <a16:creationId xmlns:a16="http://schemas.microsoft.com/office/drawing/2014/main" id="{A744B3EB-98C8-9FDA-B0AA-DE3378D71D93}"/>
              </a:ext>
            </a:extLst>
          </p:cNvPr>
          <p:cNvPicPr/>
          <p:nvPr/>
        </p:nvPicPr>
        <p:blipFill>
          <a:blip r:embed="rId2"/>
          <a:stretch>
            <a:fillRect/>
          </a:stretch>
        </p:blipFill>
        <p:spPr>
          <a:xfrm>
            <a:off x="708480" y="1379520"/>
            <a:ext cx="3443400" cy="5468040"/>
          </a:xfrm>
          <a:prstGeom prst="rect">
            <a:avLst/>
          </a:prstGeom>
          <a:ln>
            <a:noFill/>
          </a:ln>
        </p:spPr>
      </p:pic>
      <p:sp>
        <p:nvSpPr>
          <p:cNvPr id="9" name="TextShape 7">
            <a:extLst>
              <a:ext uri="{FF2B5EF4-FFF2-40B4-BE49-F238E27FC236}">
                <a16:creationId xmlns:a16="http://schemas.microsoft.com/office/drawing/2014/main" id="{DA227011-132C-40DE-405F-AA465433DD2B}"/>
              </a:ext>
            </a:extLst>
          </p:cNvPr>
          <p:cNvSpPr txBox="1"/>
          <p:nvPr/>
        </p:nvSpPr>
        <p:spPr>
          <a:xfrm>
            <a:off x="7296794" y="6016077"/>
            <a:ext cx="1721520" cy="284040"/>
          </a:xfrm>
          <a:prstGeom prst="rect">
            <a:avLst/>
          </a:prstGeom>
        </p:spPr>
        <p:txBody>
          <a:bodyPr lIns="90000" tIns="45000" rIns="90000" bIns="45000"/>
          <a:lstStyle/>
          <a:p>
            <a:pPr algn="just"/>
            <a:r>
              <a:rPr lang="en-US" sz="1200" dirty="0">
                <a:latin typeface="Meiryo UI"/>
                <a:ea typeface="Meiryo UI"/>
              </a:rPr>
              <a:t>長崎市亀山社中記念館</a:t>
            </a:r>
            <a:endParaRPr dirty="0"/>
          </a:p>
        </p:txBody>
      </p:sp>
      <p:sp>
        <p:nvSpPr>
          <p:cNvPr id="10" name="TextShape 8">
            <a:extLst>
              <a:ext uri="{FF2B5EF4-FFF2-40B4-BE49-F238E27FC236}">
                <a16:creationId xmlns:a16="http://schemas.microsoft.com/office/drawing/2014/main" id="{4C129F03-E3B6-C0D1-737F-B20C568FB748}"/>
              </a:ext>
            </a:extLst>
          </p:cNvPr>
          <p:cNvSpPr txBox="1"/>
          <p:nvPr/>
        </p:nvSpPr>
        <p:spPr>
          <a:xfrm>
            <a:off x="9189138" y="7096197"/>
            <a:ext cx="1485360" cy="284040"/>
          </a:xfrm>
          <a:prstGeom prst="rect">
            <a:avLst/>
          </a:prstGeom>
        </p:spPr>
        <p:txBody>
          <a:bodyPr lIns="90000" tIns="45000" rIns="90000" bIns="45000"/>
          <a:lstStyle/>
          <a:p>
            <a:pPr algn="just"/>
            <a:r>
              <a:rPr lang="en-US" sz="1200" dirty="0">
                <a:latin typeface="Meiryo UI"/>
                <a:ea typeface="Meiryo UI"/>
              </a:rPr>
              <a:t>海援隊のメンバー</a:t>
            </a:r>
            <a:endParaRPr dirty="0"/>
          </a:p>
        </p:txBody>
      </p:sp>
      <p:pic>
        <p:nvPicPr>
          <p:cNvPr id="11" name="Picture 4">
            <a:extLst>
              <a:ext uri="{FF2B5EF4-FFF2-40B4-BE49-F238E27FC236}">
                <a16:creationId xmlns:a16="http://schemas.microsoft.com/office/drawing/2014/main" id="{2EBA201C-8F9B-FB23-4D09-40A48FD437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6383" y="4113540"/>
            <a:ext cx="2175987" cy="1869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a:extLst>
              <a:ext uri="{FF2B5EF4-FFF2-40B4-BE49-F238E27FC236}">
                <a16:creationId xmlns:a16="http://schemas.microsoft.com/office/drawing/2014/main" id="{A845335D-E434-AD14-4B60-65139E401A8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7346383" y="6304164"/>
            <a:ext cx="1891300" cy="1086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5647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stomShape 1">
            <a:extLst>
              <a:ext uri="{FF2B5EF4-FFF2-40B4-BE49-F238E27FC236}">
                <a16:creationId xmlns:a16="http://schemas.microsoft.com/office/drawing/2014/main" id="{085808D8-9254-8E07-158E-8B4CFF4FDF4A}"/>
              </a:ext>
            </a:extLst>
          </p:cNvPr>
          <p:cNvSpPr/>
          <p:nvPr/>
        </p:nvSpPr>
        <p:spPr>
          <a:xfrm>
            <a:off x="648000" y="432000"/>
            <a:ext cx="9432000" cy="648000"/>
          </a:xfrm>
          <a:prstGeom prst="roundRect">
            <a:avLst>
              <a:gd name="adj" fmla="val 3600"/>
            </a:avLst>
          </a:prstGeom>
          <a:solidFill>
            <a:srgbClr val="C00000"/>
          </a:solidFill>
          <a:ln>
            <a:noFill/>
          </a:ln>
        </p:spPr>
        <p:txBody>
          <a:bodyPr wrap="none" lIns="90000" tIns="45000" rIns="90000" bIns="45000" anchor="ctr"/>
          <a:lstStyle/>
          <a:p>
            <a:r>
              <a:rPr lang="en-US" sz="2300" b="1" dirty="0">
                <a:solidFill>
                  <a:srgbClr val="FFFFFF"/>
                </a:solidFill>
                <a:latin typeface="Meiryo UI"/>
                <a:ea typeface="Meiryo UI"/>
              </a:rPr>
              <a:t>幕末・明治維新後の日本</a:t>
            </a:r>
            <a:r>
              <a:rPr lang="en-US" sz="2400" b="1" dirty="0">
                <a:solidFill>
                  <a:srgbClr val="FFFFFF"/>
                </a:solidFill>
                <a:latin typeface="Meiryo UI"/>
                <a:ea typeface="Meiryo UI"/>
              </a:rPr>
              <a:t>　</a:t>
            </a:r>
            <a:r>
              <a:rPr lang="en-US" b="1" dirty="0">
                <a:solidFill>
                  <a:srgbClr val="FFFFFF"/>
                </a:solidFill>
                <a:latin typeface="Meiryo UI"/>
                <a:ea typeface="Meiryo UI"/>
              </a:rPr>
              <a:t>〜長崎で活躍し</a:t>
            </a:r>
            <a:r>
              <a:rPr lang="en-US" sz="1700" b="1" dirty="0">
                <a:solidFill>
                  <a:srgbClr val="FFFFFF"/>
                </a:solidFill>
                <a:latin typeface="Meiryo UI"/>
                <a:ea typeface="Meiryo UI"/>
              </a:rPr>
              <a:t>、</a:t>
            </a:r>
            <a:r>
              <a:rPr lang="en-US" b="1" dirty="0">
                <a:solidFill>
                  <a:srgbClr val="FFFFFF"/>
                </a:solidFill>
                <a:latin typeface="Meiryo UI"/>
                <a:ea typeface="Meiryo UI"/>
              </a:rPr>
              <a:t>日本を動かした風雲児</a:t>
            </a:r>
            <a:r>
              <a:rPr lang="en-US" sz="2200" b="1" dirty="0">
                <a:solidFill>
                  <a:srgbClr val="FFFFFF"/>
                </a:solidFill>
                <a:latin typeface="Meiryo UI"/>
                <a:ea typeface="Meiryo UI"/>
              </a:rPr>
              <a:t> </a:t>
            </a:r>
            <a:r>
              <a:rPr lang="en-US" sz="2000" b="1" dirty="0">
                <a:solidFill>
                  <a:srgbClr val="FFFFFF"/>
                </a:solidFill>
                <a:latin typeface="Meiryo UI"/>
                <a:ea typeface="Meiryo UI"/>
              </a:rPr>
              <a:t>「長崎と坂本龍馬」</a:t>
            </a:r>
            <a:r>
              <a:rPr lang="en-US" b="1" dirty="0">
                <a:solidFill>
                  <a:srgbClr val="FFFFFF"/>
                </a:solidFill>
                <a:latin typeface="Meiryo UI"/>
                <a:ea typeface="Meiryo UI"/>
              </a:rPr>
              <a:t>〜</a:t>
            </a:r>
            <a:endParaRPr dirty="0"/>
          </a:p>
        </p:txBody>
      </p:sp>
      <p:sp>
        <p:nvSpPr>
          <p:cNvPr id="3" name="TextShape 2">
            <a:extLst>
              <a:ext uri="{FF2B5EF4-FFF2-40B4-BE49-F238E27FC236}">
                <a16:creationId xmlns:a16="http://schemas.microsoft.com/office/drawing/2014/main" id="{3E29C583-AAFD-85BE-ADD0-3D59F7ED16C1}"/>
              </a:ext>
            </a:extLst>
          </p:cNvPr>
          <p:cNvSpPr txBox="1"/>
          <p:nvPr/>
        </p:nvSpPr>
        <p:spPr>
          <a:xfrm>
            <a:off x="4090680" y="2507400"/>
            <a:ext cx="5800680" cy="3675240"/>
          </a:xfrm>
          <a:prstGeom prst="rect">
            <a:avLst/>
          </a:prstGeom>
        </p:spPr>
        <p:txBody>
          <a:bodyPr lIns="90000" tIns="45000" rIns="90000" bIns="45000"/>
          <a:lstStyle/>
          <a:p>
            <a:pPr algn="just"/>
            <a:r>
              <a:rPr lang="en-US" sz="1600" dirty="0">
                <a:latin typeface="Meiryo UI"/>
              </a:rPr>
              <a:t>　</a:t>
            </a:r>
            <a:r>
              <a:rPr lang="en-US" sz="1700" dirty="0">
                <a:latin typeface="Meiryo UI" panose="020B0604030504040204" pitchFamily="50" charset="-128"/>
                <a:ea typeface="Meiryo UI" panose="020B0604030504040204" pitchFamily="50" charset="-128"/>
                <a:cs typeface="Meiryo UI" panose="020B0604030504040204" pitchFamily="50" charset="-128"/>
              </a:rPr>
              <a:t>亀山社中は蒸気船を運用しての商業活動と、倒幕のために薩摩と長州を結びつける政治活動とを重ねあわせたものでした。亀山社中の最大の偉業は、長州藩のために薩摩藩名義で大量の小銃や蒸気船ユニオン号の購入・運搬に成功したことです。そのことが薩長同盟約締結へとつながり、新しい時代をひらくための足がかりとなったのです。</a:t>
            </a:r>
            <a:endParaRPr dirty="0">
              <a:latin typeface="Meiryo UI" panose="020B0604030504040204" pitchFamily="50" charset="-128"/>
              <a:ea typeface="Meiryo UI" panose="020B0604030504040204" pitchFamily="50" charset="-128"/>
              <a:cs typeface="Meiryo UI" panose="020B0604030504040204" pitchFamily="50" charset="-128"/>
            </a:endParaRPr>
          </a:p>
          <a:p>
            <a:pPr algn="just"/>
            <a:endParaRPr dirty="0">
              <a:latin typeface="Meiryo UI" panose="020B0604030504040204" pitchFamily="50" charset="-128"/>
              <a:ea typeface="Meiryo UI" panose="020B0604030504040204" pitchFamily="50" charset="-128"/>
              <a:cs typeface="Meiryo UI" panose="020B0604030504040204" pitchFamily="50" charset="-128"/>
            </a:endParaRPr>
          </a:p>
          <a:p>
            <a:pPr algn="just"/>
            <a:r>
              <a:rPr lang="en-US" sz="1700" dirty="0">
                <a:latin typeface="Meiryo UI" panose="020B0604030504040204" pitchFamily="50" charset="-128"/>
                <a:ea typeface="Meiryo UI" panose="020B0604030504040204" pitchFamily="50" charset="-128"/>
                <a:cs typeface="Meiryo UI" panose="020B0604030504040204" pitchFamily="50" charset="-128"/>
              </a:rPr>
              <a:t>　1867年には海援隊をつくります。その年の6月に長崎からの船中で大政奉還や公議政治など八ヶ条の構想を練り（船中八策</a:t>
            </a:r>
          </a:p>
          <a:p>
            <a:pPr algn="just"/>
            <a:r>
              <a:rPr lang="ja-JP" altLang="en-US" sz="1700" dirty="0">
                <a:latin typeface="Meiryo UI" panose="020B0604030504040204" pitchFamily="50" charset="-128"/>
                <a:ea typeface="Meiryo UI" panose="020B0604030504040204" pitchFamily="50" charset="-128"/>
                <a:cs typeface="Meiryo UI" panose="020B0604030504040204" pitchFamily="50" charset="-128"/>
              </a:rPr>
              <a:t>（せんちゅうはっかく）</a:t>
            </a:r>
            <a:r>
              <a:rPr lang="en-US" sz="1700" dirty="0">
                <a:latin typeface="Meiryo UI" panose="020B0604030504040204" pitchFamily="50" charset="-128"/>
                <a:ea typeface="Meiryo UI" panose="020B0604030504040204" pitchFamily="50" charset="-128"/>
                <a:cs typeface="Meiryo UI" panose="020B0604030504040204" pitchFamily="50" charset="-128"/>
              </a:rPr>
              <a:t>）、土佐藩主を動かして土佐藩の大政奉還建白を引出します。そして10月の徳川慶喜による大政奉還として実現しました。しかし奉還後、京都で見廻組</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に</a:t>
            </a:r>
            <a:r>
              <a:rPr lang="en-US" sz="1700" dirty="0">
                <a:latin typeface="Meiryo UI" panose="020B0604030504040204" pitchFamily="50" charset="-128"/>
                <a:ea typeface="Meiryo UI" panose="020B0604030504040204" pitchFamily="50" charset="-128"/>
                <a:cs typeface="Meiryo UI" panose="020B0604030504040204" pitchFamily="50" charset="-128"/>
              </a:rPr>
              <a:t>襲われ中岡慎太郎と共に11月15日下宿近江屋で暗殺され、33歳という若さでその生涯を閉じました。</a:t>
            </a:r>
            <a:endParaRPr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TextShape 3">
            <a:extLst>
              <a:ext uri="{FF2B5EF4-FFF2-40B4-BE49-F238E27FC236}">
                <a16:creationId xmlns:a16="http://schemas.microsoft.com/office/drawing/2014/main" id="{7D8E4D4F-855C-B950-1EC2-B8A9F3BC18CD}"/>
              </a:ext>
            </a:extLst>
          </p:cNvPr>
          <p:cNvSpPr txBox="1"/>
          <p:nvPr/>
        </p:nvSpPr>
        <p:spPr>
          <a:xfrm>
            <a:off x="4084560" y="1891080"/>
            <a:ext cx="4752000" cy="445320"/>
          </a:xfrm>
          <a:prstGeom prst="rect">
            <a:avLst/>
          </a:prstGeom>
        </p:spPr>
        <p:txBody>
          <a:bodyPr lIns="90000" tIns="45000" rIns="90000" bIns="45000"/>
          <a:lstStyle/>
          <a:p>
            <a:pPr algn="just"/>
            <a:r>
              <a:rPr lang="en-US" sz="2200" b="1">
                <a:latin typeface="Meiryo UI"/>
                <a:ea typeface="Meiryo UI"/>
              </a:rPr>
              <a:t>■幕末を大きく動かした薩長同盟</a:t>
            </a:r>
            <a:endParaRPr/>
          </a:p>
        </p:txBody>
      </p:sp>
      <p:sp>
        <p:nvSpPr>
          <p:cNvPr id="5" name="TextShape 4">
            <a:extLst>
              <a:ext uri="{FF2B5EF4-FFF2-40B4-BE49-F238E27FC236}">
                <a16:creationId xmlns:a16="http://schemas.microsoft.com/office/drawing/2014/main" id="{8DE5DF87-43E2-FB75-5A6A-A3DB07295ABF}"/>
              </a:ext>
            </a:extLst>
          </p:cNvPr>
          <p:cNvSpPr txBox="1"/>
          <p:nvPr/>
        </p:nvSpPr>
        <p:spPr>
          <a:xfrm>
            <a:off x="665386" y="6250469"/>
            <a:ext cx="2884320" cy="337680"/>
          </a:xfrm>
          <a:prstGeom prst="rect">
            <a:avLst/>
          </a:prstGeom>
        </p:spPr>
        <p:txBody>
          <a:bodyPr lIns="90000" tIns="45000" rIns="90000" bIns="45000"/>
          <a:lstStyle/>
          <a:p>
            <a:pPr algn="just"/>
            <a:r>
              <a:rPr lang="en-US" sz="1200" dirty="0">
                <a:latin typeface="Meiryo UI"/>
                <a:ea typeface="Meiryo UI"/>
              </a:rPr>
              <a:t>坂本龍馬（長崎歴史文化博物館所蔵）</a:t>
            </a:r>
            <a:endParaRPr dirty="0"/>
          </a:p>
        </p:txBody>
      </p:sp>
      <p:pic>
        <p:nvPicPr>
          <p:cNvPr id="6" name="Picture 2">
            <a:extLst>
              <a:ext uri="{FF2B5EF4-FFF2-40B4-BE49-F238E27FC236}">
                <a16:creationId xmlns:a16="http://schemas.microsoft.com/office/drawing/2014/main" id="{864169A8-7E2A-681E-26D3-59919B9107E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752904" y="1713106"/>
            <a:ext cx="2936818" cy="4381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76696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358</Words>
  <Application>Microsoft Office PowerPoint</Application>
  <PresentationFormat>ユーザー設定</PresentationFormat>
  <Paragraphs>33</Paragraphs>
  <Slides>4</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4</vt:i4>
      </vt:variant>
    </vt:vector>
  </HeadingPairs>
  <TitlesOfParts>
    <vt:vector size="9" baseType="lpstr">
      <vt:lpstr>Meiryo UI</vt:lpstr>
      <vt:lpstr>StarSymbol</vt:lpstr>
      <vt:lpstr>Arial</vt:lpstr>
      <vt:lpstr>Times New Roman</vt:lpstr>
      <vt:lpstr>Office Theme</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nitca</dc:creator>
  <cp:lastModifiedBy>032 nitca</cp:lastModifiedBy>
  <cp:revision>6</cp:revision>
  <dcterms:modified xsi:type="dcterms:W3CDTF">2023-10-31T06:15:19Z</dcterms:modified>
</cp:coreProperties>
</file>