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
  </p:notesMasterIdLst>
  <p:sldIdLst>
    <p:sldId id="271" r:id="rId2"/>
    <p:sldId id="267" r:id="rId3"/>
    <p:sldId id="269" r:id="rId4"/>
    <p:sldId id="270" r:id="rId5"/>
  </p:sldIdLst>
  <p:sldSz cx="10691813" cy="7559675"/>
  <p:notesSz cx="6858000" cy="9144000"/>
  <p:defaultTextStyle>
    <a:defPPr>
      <a:defRPr lang="ja-JP"/>
    </a:defPPr>
    <a:lvl1pPr marL="0" algn="l" defTabSz="1042873" rtl="0" eaLnBrk="1" latinLnBrk="0" hangingPunct="1">
      <a:defRPr kumimoji="1" sz="2053" kern="1200">
        <a:solidFill>
          <a:schemeClr val="tx1"/>
        </a:solidFill>
        <a:latin typeface="+mn-lt"/>
        <a:ea typeface="+mn-ea"/>
        <a:cs typeface="+mn-cs"/>
      </a:defRPr>
    </a:lvl1pPr>
    <a:lvl2pPr marL="521437" algn="l" defTabSz="1042873" rtl="0" eaLnBrk="1" latinLnBrk="0" hangingPunct="1">
      <a:defRPr kumimoji="1" sz="2053" kern="1200">
        <a:solidFill>
          <a:schemeClr val="tx1"/>
        </a:solidFill>
        <a:latin typeface="+mn-lt"/>
        <a:ea typeface="+mn-ea"/>
        <a:cs typeface="+mn-cs"/>
      </a:defRPr>
    </a:lvl2pPr>
    <a:lvl3pPr marL="1042873" algn="l" defTabSz="1042873" rtl="0" eaLnBrk="1" latinLnBrk="0" hangingPunct="1">
      <a:defRPr kumimoji="1" sz="2053" kern="1200">
        <a:solidFill>
          <a:schemeClr val="tx1"/>
        </a:solidFill>
        <a:latin typeface="+mn-lt"/>
        <a:ea typeface="+mn-ea"/>
        <a:cs typeface="+mn-cs"/>
      </a:defRPr>
    </a:lvl3pPr>
    <a:lvl4pPr marL="1564310" algn="l" defTabSz="1042873" rtl="0" eaLnBrk="1" latinLnBrk="0" hangingPunct="1">
      <a:defRPr kumimoji="1" sz="2053" kern="1200">
        <a:solidFill>
          <a:schemeClr val="tx1"/>
        </a:solidFill>
        <a:latin typeface="+mn-lt"/>
        <a:ea typeface="+mn-ea"/>
        <a:cs typeface="+mn-cs"/>
      </a:defRPr>
    </a:lvl4pPr>
    <a:lvl5pPr marL="2085746" algn="l" defTabSz="1042873" rtl="0" eaLnBrk="1" latinLnBrk="0" hangingPunct="1">
      <a:defRPr kumimoji="1" sz="2053" kern="1200">
        <a:solidFill>
          <a:schemeClr val="tx1"/>
        </a:solidFill>
        <a:latin typeface="+mn-lt"/>
        <a:ea typeface="+mn-ea"/>
        <a:cs typeface="+mn-cs"/>
      </a:defRPr>
    </a:lvl5pPr>
    <a:lvl6pPr marL="2607183" algn="l" defTabSz="1042873" rtl="0" eaLnBrk="1" latinLnBrk="0" hangingPunct="1">
      <a:defRPr kumimoji="1" sz="2053" kern="1200">
        <a:solidFill>
          <a:schemeClr val="tx1"/>
        </a:solidFill>
        <a:latin typeface="+mn-lt"/>
        <a:ea typeface="+mn-ea"/>
        <a:cs typeface="+mn-cs"/>
      </a:defRPr>
    </a:lvl6pPr>
    <a:lvl7pPr marL="3128620" algn="l" defTabSz="1042873" rtl="0" eaLnBrk="1" latinLnBrk="0" hangingPunct="1">
      <a:defRPr kumimoji="1" sz="2053" kern="1200">
        <a:solidFill>
          <a:schemeClr val="tx1"/>
        </a:solidFill>
        <a:latin typeface="+mn-lt"/>
        <a:ea typeface="+mn-ea"/>
        <a:cs typeface="+mn-cs"/>
      </a:defRPr>
    </a:lvl7pPr>
    <a:lvl8pPr marL="3650056" algn="l" defTabSz="1042873" rtl="0" eaLnBrk="1" latinLnBrk="0" hangingPunct="1">
      <a:defRPr kumimoji="1" sz="2053" kern="1200">
        <a:solidFill>
          <a:schemeClr val="tx1"/>
        </a:solidFill>
        <a:latin typeface="+mn-lt"/>
        <a:ea typeface="+mn-ea"/>
        <a:cs typeface="+mn-cs"/>
      </a:defRPr>
    </a:lvl8pPr>
    <a:lvl9pPr marL="4171493" algn="l" defTabSz="1042873" rtl="0" eaLnBrk="1" latinLnBrk="0" hangingPunct="1">
      <a:defRPr kumimoji="1" sz="205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58"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57" autoAdjust="0"/>
    <p:restoredTop sz="96214" autoAdjust="0"/>
  </p:normalViewPr>
  <p:slideViewPr>
    <p:cSldViewPr snapToGrid="0">
      <p:cViewPr varScale="1">
        <p:scale>
          <a:sx n="74" d="100"/>
          <a:sy n="74" d="100"/>
        </p:scale>
        <p:origin x="1738" y="82"/>
      </p:cViewPr>
      <p:guideLst>
        <p:guide orient="horz" pos="2358"/>
        <p:guide pos="336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CEEB7-E490-4A03-B0C2-B22F14CFF844}" type="datetimeFigureOut">
              <a:rPr kumimoji="1" lang="ja-JP" altLang="en-US" smtClean="0"/>
              <a:t>2023/1/24</a:t>
            </a:fld>
            <a:endParaRPr kumimoji="1" lang="ja-JP" altLang="en-US"/>
          </a:p>
        </p:txBody>
      </p:sp>
      <p:sp>
        <p:nvSpPr>
          <p:cNvPr id="4" name="スライド イメージ プレースホルダー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A5930-9E19-4D1D-9D34-BD303438B49B}" type="slidenum">
              <a:rPr kumimoji="1" lang="ja-JP" altLang="en-US" smtClean="0"/>
              <a:t>‹#›</a:t>
            </a:fld>
            <a:endParaRPr kumimoji="1" lang="ja-JP" altLang="en-US"/>
          </a:p>
        </p:txBody>
      </p:sp>
    </p:spTree>
    <p:extLst>
      <p:ext uri="{BB962C8B-B14F-4D97-AF65-F5344CB8AC3E}">
        <p14:creationId xmlns:p14="http://schemas.microsoft.com/office/powerpoint/2010/main" val="4028185349"/>
      </p:ext>
    </p:extLst>
  </p:cSld>
  <p:clrMap bg1="lt1" tx1="dk1" bg2="lt2" tx2="dk2" accent1="accent1" accent2="accent2" accent3="accent3" accent4="accent4" accent5="accent5" accent6="accent6" hlink="hlink" folHlink="folHlink"/>
  <p:notesStyle>
    <a:lvl1pPr marL="0" algn="l" defTabSz="1042873" rtl="0" eaLnBrk="1" latinLnBrk="0" hangingPunct="1">
      <a:defRPr kumimoji="1" sz="1369" kern="1200">
        <a:solidFill>
          <a:schemeClr val="tx1"/>
        </a:solidFill>
        <a:latin typeface="+mn-lt"/>
        <a:ea typeface="+mn-ea"/>
        <a:cs typeface="+mn-cs"/>
      </a:defRPr>
    </a:lvl1pPr>
    <a:lvl2pPr marL="521437" algn="l" defTabSz="1042873" rtl="0" eaLnBrk="1" latinLnBrk="0" hangingPunct="1">
      <a:defRPr kumimoji="1" sz="1369" kern="1200">
        <a:solidFill>
          <a:schemeClr val="tx1"/>
        </a:solidFill>
        <a:latin typeface="+mn-lt"/>
        <a:ea typeface="+mn-ea"/>
        <a:cs typeface="+mn-cs"/>
      </a:defRPr>
    </a:lvl2pPr>
    <a:lvl3pPr marL="1042873" algn="l" defTabSz="1042873" rtl="0" eaLnBrk="1" latinLnBrk="0" hangingPunct="1">
      <a:defRPr kumimoji="1" sz="1369" kern="1200">
        <a:solidFill>
          <a:schemeClr val="tx1"/>
        </a:solidFill>
        <a:latin typeface="+mn-lt"/>
        <a:ea typeface="+mn-ea"/>
        <a:cs typeface="+mn-cs"/>
      </a:defRPr>
    </a:lvl3pPr>
    <a:lvl4pPr marL="1564310" algn="l" defTabSz="1042873" rtl="0" eaLnBrk="1" latinLnBrk="0" hangingPunct="1">
      <a:defRPr kumimoji="1" sz="1369" kern="1200">
        <a:solidFill>
          <a:schemeClr val="tx1"/>
        </a:solidFill>
        <a:latin typeface="+mn-lt"/>
        <a:ea typeface="+mn-ea"/>
        <a:cs typeface="+mn-cs"/>
      </a:defRPr>
    </a:lvl4pPr>
    <a:lvl5pPr marL="2085746" algn="l" defTabSz="1042873" rtl="0" eaLnBrk="1" latinLnBrk="0" hangingPunct="1">
      <a:defRPr kumimoji="1" sz="1369" kern="1200">
        <a:solidFill>
          <a:schemeClr val="tx1"/>
        </a:solidFill>
        <a:latin typeface="+mn-lt"/>
        <a:ea typeface="+mn-ea"/>
        <a:cs typeface="+mn-cs"/>
      </a:defRPr>
    </a:lvl5pPr>
    <a:lvl6pPr marL="2607183" algn="l" defTabSz="1042873" rtl="0" eaLnBrk="1" latinLnBrk="0" hangingPunct="1">
      <a:defRPr kumimoji="1" sz="1369" kern="1200">
        <a:solidFill>
          <a:schemeClr val="tx1"/>
        </a:solidFill>
        <a:latin typeface="+mn-lt"/>
        <a:ea typeface="+mn-ea"/>
        <a:cs typeface="+mn-cs"/>
      </a:defRPr>
    </a:lvl6pPr>
    <a:lvl7pPr marL="3128620" algn="l" defTabSz="1042873" rtl="0" eaLnBrk="1" latinLnBrk="0" hangingPunct="1">
      <a:defRPr kumimoji="1" sz="1369" kern="1200">
        <a:solidFill>
          <a:schemeClr val="tx1"/>
        </a:solidFill>
        <a:latin typeface="+mn-lt"/>
        <a:ea typeface="+mn-ea"/>
        <a:cs typeface="+mn-cs"/>
      </a:defRPr>
    </a:lvl7pPr>
    <a:lvl8pPr marL="3650056" algn="l" defTabSz="1042873" rtl="0" eaLnBrk="1" latinLnBrk="0" hangingPunct="1">
      <a:defRPr kumimoji="1" sz="1369" kern="1200">
        <a:solidFill>
          <a:schemeClr val="tx1"/>
        </a:solidFill>
        <a:latin typeface="+mn-lt"/>
        <a:ea typeface="+mn-ea"/>
        <a:cs typeface="+mn-cs"/>
      </a:defRPr>
    </a:lvl8pPr>
    <a:lvl9pPr marL="4171493" algn="l" defTabSz="1042873" rtl="0" eaLnBrk="1" latinLnBrk="0" hangingPunct="1">
      <a:defRPr kumimoji="1"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44A5930-9E19-4D1D-9D34-BD303438B49B}" type="slidenum">
              <a:rPr kumimoji="1" lang="ja-JP" altLang="en-US" smtClean="0"/>
              <a:t>1</a:t>
            </a:fld>
            <a:endParaRPr kumimoji="1" lang="ja-JP" altLang="en-US"/>
          </a:p>
        </p:txBody>
      </p:sp>
    </p:spTree>
    <p:extLst>
      <p:ext uri="{BB962C8B-B14F-4D97-AF65-F5344CB8AC3E}">
        <p14:creationId xmlns:p14="http://schemas.microsoft.com/office/powerpoint/2010/main" val="171469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33B0390-B2EF-4422-8787-E8B82DA5B288}" type="datetimeFigureOut">
              <a:rPr kumimoji="1" lang="ja-JP" altLang="en-US" smtClean="0"/>
              <a:t>2023/1/24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24128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3B0390-B2EF-4422-8787-E8B82DA5B288}" type="datetimeFigureOut">
              <a:rPr kumimoji="1" lang="ja-JP" altLang="en-US" smtClean="0"/>
              <a:t>2023/1/24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631380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3B0390-B2EF-4422-8787-E8B82DA5B288}" type="datetimeFigureOut">
              <a:rPr kumimoji="1" lang="ja-JP" altLang="en-US" smtClean="0"/>
              <a:t>2023/1/24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1006014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3B0390-B2EF-4422-8787-E8B82DA5B288}" type="datetimeFigureOut">
              <a:rPr kumimoji="1" lang="ja-JP" altLang="en-US" smtClean="0"/>
              <a:t>2023/1/24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230102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33B0390-B2EF-4422-8787-E8B82DA5B288}" type="datetimeFigureOut">
              <a:rPr kumimoji="1" lang="ja-JP" altLang="en-US" smtClean="0"/>
              <a:t>2023/1/24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230429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33B0390-B2EF-4422-8787-E8B82DA5B288}" type="datetimeFigureOut">
              <a:rPr kumimoji="1" lang="ja-JP" altLang="en-US" smtClean="0"/>
              <a:t>2023/1/24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39054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33B0390-B2EF-4422-8787-E8B82DA5B288}" type="datetimeFigureOut">
              <a:rPr kumimoji="1" lang="ja-JP" altLang="en-US" smtClean="0"/>
              <a:t>2023/1/24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56337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33B0390-B2EF-4422-8787-E8B82DA5B288}" type="datetimeFigureOut">
              <a:rPr kumimoji="1" lang="ja-JP" altLang="en-US" smtClean="0"/>
              <a:t>2023/1/24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2956490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B0390-B2EF-4422-8787-E8B82DA5B288}" type="datetimeFigureOut">
              <a:rPr kumimoji="1" lang="ja-JP" altLang="en-US" smtClean="0"/>
              <a:t>2023/1/24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06293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33B0390-B2EF-4422-8787-E8B82DA5B288}" type="datetimeFigureOut">
              <a:rPr kumimoji="1" lang="ja-JP" altLang="en-US" smtClean="0"/>
              <a:t>2023/1/24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36095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33B0390-B2EF-4422-8787-E8B82DA5B288}" type="datetimeFigureOut">
              <a:rPr kumimoji="1" lang="ja-JP" altLang="en-US" smtClean="0"/>
              <a:t>2023/1/24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3626740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933B0390-B2EF-4422-8787-E8B82DA5B288}" type="datetimeFigureOut">
              <a:rPr kumimoji="1" lang="ja-JP" altLang="en-US" smtClean="0"/>
              <a:t>2023/1/24</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CA296363-657F-4F45-8C7E-3D34AE705CD0}" type="slidenum">
              <a:rPr kumimoji="1" lang="ja-JP" altLang="en-US" smtClean="0"/>
              <a:t>‹#›</a:t>
            </a:fld>
            <a:endParaRPr kumimoji="1" lang="ja-JP" altLang="en-US"/>
          </a:p>
        </p:txBody>
      </p:sp>
    </p:spTree>
    <p:extLst>
      <p:ext uri="{BB962C8B-B14F-4D97-AF65-F5344CB8AC3E}">
        <p14:creationId xmlns:p14="http://schemas.microsoft.com/office/powerpoint/2010/main" val="28767654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297" y="2300984"/>
            <a:ext cx="10645472" cy="5257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07950" y="506569"/>
            <a:ext cx="10490676" cy="476726"/>
          </a:xfrm>
          <a:prstGeom prst="roundRect">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spcBef>
                <a:spcPct val="50000"/>
              </a:spcBef>
              <a:buNone/>
            </a:pPr>
            <a:r>
              <a:rPr lang="ja-JP" altLang="en-US" sz="2200" b="1" dirty="0">
                <a:latin typeface="Meiryo UI" panose="020B0604030504040204" pitchFamily="50" charset="-128"/>
                <a:ea typeface="Meiryo UI" panose="020B0604030504040204" pitchFamily="50" charset="-128"/>
                <a:cs typeface="Meiryo UI" panose="020B0604030504040204" pitchFamily="50" charset="-128"/>
              </a:rPr>
              <a:t>コース⑥　原爆と平和を学ぶ</a:t>
            </a:r>
            <a:r>
              <a:rPr lang="en-US" altLang="ja-JP" sz="2200" b="1" dirty="0">
                <a:latin typeface="Meiryo UI" panose="020B0604030504040204" pitchFamily="50" charset="-128"/>
                <a:ea typeface="Meiryo UI" panose="020B0604030504040204" pitchFamily="50" charset="-128"/>
                <a:cs typeface="Meiryo UI" panose="020B0604030504040204" pitchFamily="50" charset="-128"/>
              </a:rPr>
              <a:t>PEACE</a:t>
            </a:r>
            <a:r>
              <a:rPr lang="ja-JP" altLang="en-US" sz="2200" b="1" dirty="0">
                <a:latin typeface="Meiryo UI" panose="020B0604030504040204" pitchFamily="50" charset="-128"/>
                <a:ea typeface="Meiryo UI" panose="020B0604030504040204" pitchFamily="50" charset="-128"/>
                <a:cs typeface="Meiryo UI" panose="020B0604030504040204" pitchFamily="50" charset="-128"/>
              </a:rPr>
              <a:t>コース</a:t>
            </a:r>
          </a:p>
        </p:txBody>
      </p:sp>
      <p:cxnSp>
        <p:nvCxnSpPr>
          <p:cNvPr id="31" name="直線コネクタ 30"/>
          <p:cNvCxnSpPr/>
          <p:nvPr/>
        </p:nvCxnSpPr>
        <p:spPr>
          <a:xfrm flipV="1">
            <a:off x="107950" y="449527"/>
            <a:ext cx="10511732" cy="1"/>
          </a:xfrm>
          <a:prstGeom prst="line">
            <a:avLst/>
          </a:prstGeom>
          <a:ln w="38100">
            <a:solidFill>
              <a:srgbClr val="C00000"/>
            </a:solidFill>
          </a:ln>
        </p:spPr>
        <p:style>
          <a:lnRef idx="3">
            <a:schemeClr val="accent1"/>
          </a:lnRef>
          <a:fillRef idx="0">
            <a:schemeClr val="accent1"/>
          </a:fillRef>
          <a:effectRef idx="2">
            <a:schemeClr val="accent1"/>
          </a:effectRef>
          <a:fontRef idx="minor">
            <a:schemeClr val="tx1"/>
          </a:fontRef>
        </p:style>
      </p:cxnSp>
      <p:sp>
        <p:nvSpPr>
          <p:cNvPr id="16" name="テキスト ボックス 15"/>
          <p:cNvSpPr txBox="1"/>
          <p:nvPr/>
        </p:nvSpPr>
        <p:spPr>
          <a:xfrm>
            <a:off x="107950" y="1118779"/>
            <a:ext cx="6283617" cy="578882"/>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核兵器の恐ろしさと、世界の平和問題を学べる浦上エリアを巡るコース。被爆建造物等を自分の目で確かめながら、原爆の脅威、平和の大切さについて考えます。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609873" y="8957"/>
            <a:ext cx="6328523" cy="440570"/>
          </a:xfrm>
          <a:prstGeom prst="rect">
            <a:avLst/>
          </a:prstGeom>
        </p:spPr>
        <p:txBody>
          <a:bodyPr wrap="square">
            <a:spAutoFit/>
          </a:bodyPr>
          <a:lstStyle/>
          <a:p>
            <a:pPr>
              <a:spcBef>
                <a:spcPct val="50000"/>
              </a:spcBef>
            </a:pPr>
            <a:r>
              <a:rPr lang="ja-JP" altLang="en-US" sz="2263" b="1" dirty="0">
                <a:latin typeface="Meiryo UI" panose="020B0604030504040204" pitchFamily="50" charset="-128"/>
                <a:ea typeface="Meiryo UI" panose="020B0604030504040204" pitchFamily="50" charset="-128"/>
                <a:cs typeface="Meiryo UI" panose="020B0604030504040204" pitchFamily="50" charset="-128"/>
              </a:rPr>
              <a:t>おすすめモデルコース</a:t>
            </a:r>
            <a:endParaRPr lang="en-US" altLang="ja-JP" sz="2263"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5" name="直線コネクタ 104"/>
          <p:cNvCxnSpPr/>
          <p:nvPr/>
        </p:nvCxnSpPr>
        <p:spPr>
          <a:xfrm flipH="1">
            <a:off x="10206448" y="4380846"/>
            <a:ext cx="215167" cy="822731"/>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07" name="図 106"/>
          <p:cNvPicPr>
            <a:picLocks noChangeAspect="1"/>
          </p:cNvPicPr>
          <p:nvPr/>
        </p:nvPicPr>
        <p:blipFill rotWithShape="1">
          <a:blip r:embed="rId3"/>
          <a:srcRect l="14789" t="19389" r="50506" b="37586"/>
          <a:stretch/>
        </p:blipFill>
        <p:spPr>
          <a:xfrm>
            <a:off x="8506798" y="997734"/>
            <a:ext cx="1803810" cy="1257266"/>
          </a:xfrm>
          <a:prstGeom prst="rect">
            <a:avLst/>
          </a:prstGeom>
        </p:spPr>
      </p:pic>
      <p:pic>
        <p:nvPicPr>
          <p:cNvPr id="108" name="図 107"/>
          <p:cNvPicPr>
            <a:picLocks noChangeAspect="1"/>
          </p:cNvPicPr>
          <p:nvPr/>
        </p:nvPicPr>
        <p:blipFill rotWithShape="1">
          <a:blip r:embed="rId4"/>
          <a:srcRect l="14936" t="32556" r="50580" b="28507"/>
          <a:stretch/>
        </p:blipFill>
        <p:spPr>
          <a:xfrm>
            <a:off x="6460352" y="998471"/>
            <a:ext cx="1967609" cy="1249076"/>
          </a:xfrm>
          <a:prstGeom prst="rect">
            <a:avLst/>
          </a:prstGeom>
        </p:spPr>
      </p:pic>
      <p:sp>
        <p:nvSpPr>
          <p:cNvPr id="6" name="テキスト ボックス 5"/>
          <p:cNvSpPr txBox="1"/>
          <p:nvPr/>
        </p:nvSpPr>
        <p:spPr>
          <a:xfrm>
            <a:off x="184068" y="2318376"/>
            <a:ext cx="2585164" cy="335790"/>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①原爆落下中心地</a:t>
            </a:r>
          </a:p>
        </p:txBody>
      </p:sp>
      <p:sp>
        <p:nvSpPr>
          <p:cNvPr id="19" name="テキスト ボックス 18"/>
          <p:cNvSpPr txBox="1"/>
          <p:nvPr/>
        </p:nvSpPr>
        <p:spPr>
          <a:xfrm>
            <a:off x="3621940" y="2314229"/>
            <a:ext cx="2675218"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②長崎原爆資料館</a:t>
            </a:r>
            <a:endParaRPr lang="en-US" altLang="ja-JP" sz="1323"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2712955" y="2233678"/>
            <a:ext cx="993143" cy="485839"/>
          </a:xfrm>
          <a:prstGeom prst="rect">
            <a:avLst/>
          </a:prstGeom>
          <a:noFill/>
        </p:spPr>
        <p:txBody>
          <a:bodyPr wrap="square" rtlCol="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57" dirty="0">
                <a:latin typeface="Meiryo UI" panose="020B0604030504040204" pitchFamily="50" charset="-128"/>
                <a:ea typeface="Meiryo UI" panose="020B0604030504040204" pitchFamily="50" charset="-128"/>
                <a:cs typeface="Meiryo UI" panose="020B0604030504040204" pitchFamily="50" charset="-128"/>
              </a:rPr>
              <a:t>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102025" y="2641646"/>
            <a:ext cx="2832323" cy="770724"/>
          </a:xfrm>
          <a:prstGeom prst="rect">
            <a:avLst/>
          </a:prstGeom>
          <a:noFill/>
        </p:spPr>
        <p:txBody>
          <a:bodyPr wrap="square" rtlCol="0">
            <a:spAutoFit/>
          </a:bodyPr>
          <a:lstStyle/>
          <a:p>
            <a:r>
              <a:rPr lang="en-US" altLang="ja-JP" sz="1102" dirty="0">
                <a:latin typeface="Meiryo UI" panose="020B0604030504040204" pitchFamily="50" charset="-128"/>
                <a:ea typeface="Meiryo UI" panose="020B0604030504040204" pitchFamily="50" charset="-128"/>
                <a:cs typeface="Meiryo UI" panose="020B0604030504040204" pitchFamily="50" charset="-128"/>
              </a:rPr>
              <a:t>1945</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8</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9</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日午前</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時</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02</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分。この場所の上空約</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500</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メートルで炸裂した原子爆弾。中心地には黒い中心地碑がたっており、敷地内には浦上天主堂の遺壁が移されています。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3666389" y="2617246"/>
            <a:ext cx="2615951" cy="601127"/>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原爆投下直後の長崎の街の惨状を再現し、被爆した品々などを展示しています。世界の核兵器についても学べます。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角丸四角形 74"/>
          <p:cNvSpPr/>
          <p:nvPr/>
        </p:nvSpPr>
        <p:spPr>
          <a:xfrm>
            <a:off x="56515" y="2307015"/>
            <a:ext cx="543022" cy="1920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スタート</a:t>
            </a:r>
          </a:p>
        </p:txBody>
      </p:sp>
      <p:sp>
        <p:nvSpPr>
          <p:cNvPr id="86" name="テキスト ボックス 85"/>
          <p:cNvSpPr txBox="1"/>
          <p:nvPr/>
        </p:nvSpPr>
        <p:spPr>
          <a:xfrm>
            <a:off x="1458244" y="6588319"/>
            <a:ext cx="2264949"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⑧城山小平和祈念館</a:t>
            </a:r>
            <a:endParaRPr lang="ja-JP" altLang="en-US" sz="1543"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1354121" y="4599156"/>
            <a:ext cx="2264949"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⑥山里小学校防空壕跡</a:t>
            </a:r>
            <a:endParaRPr lang="ja-JP" altLang="en-US" sz="1543"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8356082" y="3296193"/>
            <a:ext cx="2229006"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③山王神社二の鳥居</a:t>
            </a:r>
          </a:p>
        </p:txBody>
      </p:sp>
      <p:sp>
        <p:nvSpPr>
          <p:cNvPr id="22" name="テキスト ボックス 21"/>
          <p:cNvSpPr txBox="1"/>
          <p:nvPr/>
        </p:nvSpPr>
        <p:spPr>
          <a:xfrm>
            <a:off x="5192355" y="3296192"/>
            <a:ext cx="2229006"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④浦上天主堂</a:t>
            </a:r>
          </a:p>
        </p:txBody>
      </p:sp>
      <p:sp>
        <p:nvSpPr>
          <p:cNvPr id="23" name="テキスト ボックス 22"/>
          <p:cNvSpPr txBox="1"/>
          <p:nvPr/>
        </p:nvSpPr>
        <p:spPr>
          <a:xfrm>
            <a:off x="1395564" y="5459414"/>
            <a:ext cx="2223506"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⑦平和公園</a:t>
            </a:r>
            <a:endParaRPr lang="ja-JP" altLang="en-US" sz="1543"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1871217" y="5131721"/>
            <a:ext cx="1347390"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　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9266766" y="2921792"/>
            <a:ext cx="1301823" cy="307777"/>
          </a:xfrm>
          <a:prstGeom prst="rect">
            <a:avLst/>
          </a:prstGeom>
          <a:noFill/>
        </p:spPr>
        <p:txBody>
          <a:bodyPr wrap="square" rtlCol="0">
            <a:spAutoFit/>
          </a:bodyP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　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7371741" y="3190751"/>
            <a:ext cx="1062145" cy="485839"/>
          </a:xfrm>
          <a:prstGeom prst="rect">
            <a:avLst/>
          </a:prstGeom>
          <a:noFill/>
        </p:spPr>
        <p:txBody>
          <a:bodyPr wrap="square" rtlCol="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57" dirty="0">
                <a:latin typeface="Meiryo UI" panose="020B0604030504040204" pitchFamily="50" charset="-128"/>
                <a:ea typeface="Meiryo UI" panose="020B0604030504040204" pitchFamily="50" charset="-128"/>
                <a:cs typeface="Meiryo UI" panose="020B0604030504040204" pitchFamily="50" charset="-128"/>
              </a:rPr>
              <a:t>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4099823" y="3327486"/>
            <a:ext cx="1301823" cy="485839"/>
          </a:xfrm>
          <a:prstGeom prst="rect">
            <a:avLst/>
          </a:prstGeom>
          <a:noFill/>
        </p:spPr>
        <p:txBody>
          <a:bodyPr wrap="square" rtlCol="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57" dirty="0">
                <a:latin typeface="Meiryo UI" panose="020B0604030504040204" pitchFamily="50" charset="-128"/>
                <a:ea typeface="Meiryo UI" panose="020B0604030504040204" pitchFamily="50" charset="-128"/>
                <a:cs typeface="Meiryo UI" panose="020B0604030504040204" pitchFamily="50" charset="-128"/>
              </a:rPr>
              <a:t>　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1790802" y="4303116"/>
            <a:ext cx="1301823" cy="307777"/>
          </a:xfrm>
          <a:prstGeom prst="rect">
            <a:avLst/>
          </a:prstGeom>
          <a:noFill/>
        </p:spPr>
        <p:txBody>
          <a:bodyPr wrap="square" rtlCol="0">
            <a:spAutoFit/>
          </a:bodyP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　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1871217" y="6284061"/>
            <a:ext cx="1347390"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　徒歩約</a:t>
            </a:r>
            <a:r>
              <a:rPr lang="en-US" altLang="ja-JP" sz="1157"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157"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1157"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8293918" y="3607149"/>
            <a:ext cx="2450320" cy="601127"/>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被爆により鳥居の片方の柱と、神社境内のクスの木が残り、この木は原爆を伝えるものとして平和学習に生かされています。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5161789" y="3596847"/>
            <a:ext cx="2338012" cy="601127"/>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被爆のダメージが大きく聖堂は新しく建て直されましたが、石像は傷ついた姿のまま安置されています。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680552" y="3772284"/>
            <a:ext cx="3910041" cy="601127"/>
          </a:xfrm>
          <a:prstGeom prst="rect">
            <a:avLst/>
          </a:prstGeom>
          <a:noFill/>
        </p:spPr>
        <p:txBody>
          <a:bodyPr wrap="square" rtlCol="0">
            <a:spAutoFit/>
          </a:bodyPr>
          <a:lstStyle/>
          <a:p>
            <a:r>
              <a:rPr lang="ja-JP" altLang="en-US" sz="1102">
                <a:latin typeface="Meiryo UI" panose="020B0604030504040204" pitchFamily="50" charset="-128"/>
                <a:ea typeface="Meiryo UI" panose="020B0604030504040204" pitchFamily="50" charset="-128"/>
                <a:cs typeface="Meiryo UI" panose="020B0604030504040204" pitchFamily="50" charset="-128"/>
              </a:rPr>
              <a:t>原爆で愛する</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妻を失いながらも多くの負傷者の救護に当たり、晩年は人々に真実の愛と平和を訴える多数の著書も残した長い博士。魂の叫びのような言葉が胸を打ちます。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573635" y="4911384"/>
            <a:ext cx="4211488" cy="261931"/>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小学校の敷地内、校舎裏手に掘られた防空壕が保存されています。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606535" y="5763705"/>
            <a:ext cx="3896818" cy="601127"/>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原爆死没者の慰霊と世界の恒久平和を願って建てたられた「平和祈念像」や、世界中の都市から贈られた「平和モニュメント」。人類の平和への願いに満ちています。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573635" y="6868468"/>
            <a:ext cx="3940964" cy="601127"/>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爆心地から約</a:t>
            </a:r>
            <a:r>
              <a:rPr lang="en-US" altLang="ja-JP" sz="1102" dirty="0">
                <a:latin typeface="Meiryo UI" panose="020B0604030504040204" pitchFamily="50" charset="-128"/>
                <a:ea typeface="Meiryo UI" panose="020B0604030504040204" pitchFamily="50" charset="-128"/>
                <a:cs typeface="Meiryo UI" panose="020B0604030504040204" pitchFamily="50" charset="-128"/>
              </a:rPr>
              <a:t>500</a:t>
            </a:r>
            <a:r>
              <a:rPr lang="ja-JP" altLang="en-US" sz="1102" dirty="0">
                <a:latin typeface="Meiryo UI" panose="020B0604030504040204" pitchFamily="50" charset="-128"/>
                <a:ea typeface="Meiryo UI" panose="020B0604030504040204" pitchFamily="50" charset="-128"/>
                <a:cs typeface="Meiryo UI" panose="020B0604030504040204" pitchFamily="50" charset="-128"/>
              </a:rPr>
              <a:t>メートルに位置する城山国民学校（現城山小学校）の被爆校舎が祈念館として一部保存されています。実際に被爆した建物の中で、当時の写真や被爆資料が見学できます。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角丸四角形 83"/>
          <p:cNvSpPr/>
          <p:nvPr/>
        </p:nvSpPr>
        <p:spPr>
          <a:xfrm>
            <a:off x="1270981" y="6484372"/>
            <a:ext cx="454923" cy="1920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ゴール</a:t>
            </a:r>
          </a:p>
        </p:txBody>
      </p:sp>
      <p:sp>
        <p:nvSpPr>
          <p:cNvPr id="85" name="テキスト ボックス 84"/>
          <p:cNvSpPr txBox="1"/>
          <p:nvPr/>
        </p:nvSpPr>
        <p:spPr>
          <a:xfrm>
            <a:off x="781459" y="3467509"/>
            <a:ext cx="3581228" cy="327395"/>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⑤長崎市永井隆記念館・如己堂</a:t>
            </a:r>
          </a:p>
        </p:txBody>
      </p:sp>
      <p:cxnSp>
        <p:nvCxnSpPr>
          <p:cNvPr id="8" name="直線コネクタ 7"/>
          <p:cNvCxnSpPr/>
          <p:nvPr/>
        </p:nvCxnSpPr>
        <p:spPr>
          <a:xfrm>
            <a:off x="8804217" y="5452333"/>
            <a:ext cx="405110" cy="98772"/>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9166042" y="5593732"/>
            <a:ext cx="582058" cy="1262909"/>
          </a:xfrm>
          <a:prstGeom prst="line">
            <a:avLst/>
          </a:prstGeom>
          <a:ln>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88" name="テキスト ボックス 87"/>
          <p:cNvSpPr txBox="1"/>
          <p:nvPr/>
        </p:nvSpPr>
        <p:spPr>
          <a:xfrm>
            <a:off x="6294175" y="2632577"/>
            <a:ext cx="3838833" cy="431528"/>
          </a:xfrm>
          <a:prstGeom prst="rect">
            <a:avLst/>
          </a:prstGeom>
          <a:noFill/>
        </p:spPr>
        <p:txBody>
          <a:bodyPr wrap="square" rtlCol="0">
            <a:spAutoFit/>
          </a:bodyPr>
          <a:lstStyle/>
          <a:p>
            <a:r>
              <a:rPr lang="ja-JP" altLang="en-US" sz="1102" dirty="0">
                <a:latin typeface="Meiryo UI" panose="020B0604030504040204" pitchFamily="50" charset="-128"/>
                <a:ea typeface="Meiryo UI" panose="020B0604030504040204" pitchFamily="50" charset="-128"/>
                <a:cs typeface="Meiryo UI" panose="020B0604030504040204" pitchFamily="50" charset="-128"/>
              </a:rPr>
              <a:t>原爆によって亡くなられたすべての方々への冥福と、永遠の平和を祈るために作られた施設です。</a:t>
            </a:r>
            <a:endParaRPr lang="en-US" altLang="ja-JP" sz="110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テキスト ボックス 88"/>
          <p:cNvSpPr txBox="1"/>
          <p:nvPr/>
        </p:nvSpPr>
        <p:spPr>
          <a:xfrm>
            <a:off x="6363494" y="2319504"/>
            <a:ext cx="3583578" cy="334662"/>
          </a:xfrm>
          <a:prstGeom prst="roundRect">
            <a:avLst/>
          </a:prstGeom>
          <a:solidFill>
            <a:schemeClr val="accent4">
              <a:lumMod val="20000"/>
              <a:lumOff val="80000"/>
            </a:schemeClr>
          </a:solidFill>
          <a:ln w="19050">
            <a:solidFill>
              <a:schemeClr val="accent2"/>
            </a:solidFill>
          </a:ln>
        </p:spPr>
        <p:txBody>
          <a:bodyPr wrap="square" rtlCol="0">
            <a:spAutoFit/>
          </a:bodyPr>
          <a:lstStyle/>
          <a:p>
            <a:pPr algn="ctr"/>
            <a:r>
              <a:rPr lang="ja-JP" altLang="en-US" sz="1323" dirty="0">
                <a:latin typeface="Meiryo UI" panose="020B0604030504040204" pitchFamily="50" charset="-128"/>
                <a:ea typeface="Meiryo UI" panose="020B0604030504040204" pitchFamily="50" charset="-128"/>
              </a:rPr>
              <a:t>国立長崎原爆死没者追悼平和祈念館</a:t>
            </a:r>
            <a:endParaRPr lang="en-US" altLang="ja-JP" sz="1323" dirty="0">
              <a:latin typeface="Meiryo UI" panose="020B0604030504040204" pitchFamily="50" charset="-128"/>
              <a:ea typeface="Meiryo UI" panose="020B0604030504040204" pitchFamily="50" charset="-128"/>
            </a:endParaRPr>
          </a:p>
        </p:txBody>
      </p:sp>
      <p:cxnSp>
        <p:nvCxnSpPr>
          <p:cNvPr id="27" name="直線コネクタ 26"/>
          <p:cNvCxnSpPr/>
          <p:nvPr/>
        </p:nvCxnSpPr>
        <p:spPr>
          <a:xfrm>
            <a:off x="4630126" y="5335529"/>
            <a:ext cx="319604" cy="226620"/>
          </a:xfrm>
          <a:prstGeom prst="line">
            <a:avLst/>
          </a:prstGeom>
          <a:ln w="73025">
            <a:gradFill>
              <a:gsLst>
                <a:gs pos="0">
                  <a:schemeClr val="accent1">
                    <a:lumMod val="5000"/>
                    <a:lumOff val="95000"/>
                  </a:schemeClr>
                </a:gs>
                <a:gs pos="17000">
                  <a:schemeClr val="accent1">
                    <a:lumMod val="45000"/>
                    <a:lumOff val="55000"/>
                  </a:schemeClr>
                </a:gs>
                <a:gs pos="40000">
                  <a:schemeClr val="accent1">
                    <a:lumMod val="45000"/>
                    <a:lumOff val="55000"/>
                  </a:schemeClr>
                </a:gs>
                <a:gs pos="75000">
                  <a:schemeClr val="accent1">
                    <a:lumMod val="30000"/>
                    <a:lumOff val="70000"/>
                  </a:schemeClr>
                </a:gs>
              </a:gsLst>
              <a:lin ang="5400000" scaled="1"/>
            </a:gradFill>
          </a:ln>
          <a:effectLst/>
        </p:spPr>
        <p:style>
          <a:lnRef idx="3">
            <a:schemeClr val="accent1"/>
          </a:lnRef>
          <a:fillRef idx="0">
            <a:schemeClr val="accent1"/>
          </a:fillRef>
          <a:effectRef idx="2">
            <a:schemeClr val="accent1"/>
          </a:effectRef>
          <a:fontRef idx="minor">
            <a:schemeClr val="tx1"/>
          </a:fontRef>
        </p:style>
      </p:cxnSp>
      <p:sp>
        <p:nvSpPr>
          <p:cNvPr id="48" name="テキスト ボックス 47"/>
          <p:cNvSpPr txBox="1"/>
          <p:nvPr/>
        </p:nvSpPr>
        <p:spPr>
          <a:xfrm>
            <a:off x="8608354" y="595352"/>
            <a:ext cx="1707148" cy="299160"/>
          </a:xfrm>
          <a:prstGeom prst="roundRect">
            <a:avLst/>
          </a:prstGeom>
          <a:solidFill>
            <a:srgbClr val="002060">
              <a:alpha val="74000"/>
            </a:srgbClr>
          </a:solidFill>
          <a:ln>
            <a:solidFill>
              <a:schemeClr val="accent2">
                <a:lumMod val="75000"/>
              </a:schemeClr>
            </a:solidFill>
          </a:ln>
        </p:spPr>
        <p:txBody>
          <a:bodyPr wrap="square" rtlCol="0">
            <a:spAutoFit/>
          </a:bodyPr>
          <a:lstStyle/>
          <a:p>
            <a:pPr algn="ctr"/>
            <a:r>
              <a:rPr lang="ja-JP" altLang="en-US" sz="1157" dirty="0">
                <a:solidFill>
                  <a:schemeClr val="bg1"/>
                </a:solidFill>
                <a:latin typeface="Meiryo UI" panose="020B0604030504040204" pitchFamily="50" charset="-128"/>
                <a:ea typeface="Meiryo UI" panose="020B0604030504040204" pitchFamily="50" charset="-128"/>
              </a:rPr>
              <a:t>全行程：約</a:t>
            </a:r>
            <a:r>
              <a:rPr lang="en-US" altLang="ja-JP" sz="1157" dirty="0">
                <a:solidFill>
                  <a:schemeClr val="bg1"/>
                </a:solidFill>
                <a:latin typeface="Meiryo UI" panose="020B0604030504040204" pitchFamily="50" charset="-128"/>
                <a:ea typeface="Meiryo UI" panose="020B0604030504040204" pitchFamily="50" charset="-128"/>
              </a:rPr>
              <a:t>3</a:t>
            </a:r>
            <a:r>
              <a:rPr lang="ja-JP" altLang="en-US" sz="1157" dirty="0">
                <a:solidFill>
                  <a:schemeClr val="bg1"/>
                </a:solidFill>
                <a:latin typeface="Meiryo UI" panose="020B0604030504040204" pitchFamily="50" charset="-128"/>
                <a:ea typeface="Meiryo UI" panose="020B0604030504040204" pitchFamily="50" charset="-128"/>
              </a:rPr>
              <a:t>時間</a:t>
            </a:r>
            <a:r>
              <a:rPr lang="en-US" altLang="ja-JP" sz="1157" dirty="0">
                <a:solidFill>
                  <a:schemeClr val="bg1"/>
                </a:solidFill>
                <a:latin typeface="Meiryo UI" panose="020B0604030504040204" pitchFamily="50" charset="-128"/>
                <a:ea typeface="Meiryo UI" panose="020B0604030504040204" pitchFamily="50" charset="-128"/>
              </a:rPr>
              <a:t>30</a:t>
            </a:r>
            <a:r>
              <a:rPr lang="ja-JP" altLang="en-US" sz="1157" dirty="0">
                <a:solidFill>
                  <a:schemeClr val="bg1"/>
                </a:solidFill>
                <a:latin typeface="Meiryo UI" panose="020B0604030504040204" pitchFamily="50" charset="-128"/>
                <a:ea typeface="Meiryo UI" panose="020B0604030504040204" pitchFamily="50" charset="-128"/>
              </a:rPr>
              <a:t>分</a:t>
            </a:r>
          </a:p>
        </p:txBody>
      </p:sp>
      <p:pic>
        <p:nvPicPr>
          <p:cNvPr id="42" name="図 41"/>
          <p:cNvPicPr>
            <a:picLocks noChangeAspect="1"/>
          </p:cNvPicPr>
          <p:nvPr/>
        </p:nvPicPr>
        <p:blipFill rotWithShape="1">
          <a:blip r:embed="rId5" cstate="print">
            <a:extLst>
              <a:ext uri="{28A0092B-C50C-407E-A947-70E740481C1C}">
                <a14:useLocalDpi xmlns:a14="http://schemas.microsoft.com/office/drawing/2010/main" val="0"/>
              </a:ext>
            </a:extLst>
          </a:blip>
          <a:srcRect l="1295" t="1909" r="1123" b="3018"/>
          <a:stretch/>
        </p:blipFill>
        <p:spPr>
          <a:xfrm>
            <a:off x="4534862" y="4303116"/>
            <a:ext cx="6047494" cy="3159138"/>
          </a:xfrm>
          <a:prstGeom prst="rect">
            <a:avLst/>
          </a:prstGeom>
          <a:ln w="38100">
            <a:solidFill>
              <a:schemeClr val="accent5">
                <a:lumMod val="50000"/>
              </a:schemeClr>
            </a:solidFill>
          </a:ln>
        </p:spPr>
      </p:pic>
    </p:spTree>
    <p:extLst>
      <p:ext uri="{BB962C8B-B14F-4D97-AF65-F5344CB8AC3E}">
        <p14:creationId xmlns:p14="http://schemas.microsoft.com/office/powerpoint/2010/main" val="3262696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13548" y="563719"/>
            <a:ext cx="9885105" cy="477578"/>
          </a:xfrm>
          <a:prstGeom prst="roundRect">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spcBef>
                <a:spcPct val="50000"/>
              </a:spcBef>
              <a:buNone/>
            </a:pP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コース⑥　原爆と平和を学ぶ</a:t>
            </a:r>
            <a:r>
              <a:rPr lang="en-US" altLang="ja-JP" sz="2205" b="1" dirty="0">
                <a:latin typeface="Meiryo UI" panose="020B0604030504040204" pitchFamily="50" charset="-128"/>
                <a:ea typeface="Meiryo UI" panose="020B0604030504040204" pitchFamily="50" charset="-128"/>
                <a:cs typeface="Meiryo UI" panose="020B0604030504040204" pitchFamily="50" charset="-128"/>
              </a:rPr>
              <a:t>PEACE</a:t>
            </a: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　　スポット紹介</a:t>
            </a:r>
          </a:p>
        </p:txBody>
      </p:sp>
      <p:cxnSp>
        <p:nvCxnSpPr>
          <p:cNvPr id="31" name="直線コネクタ 30"/>
          <p:cNvCxnSpPr/>
          <p:nvPr/>
        </p:nvCxnSpPr>
        <p:spPr>
          <a:xfrm>
            <a:off x="420755" y="441688"/>
            <a:ext cx="9885106" cy="7674"/>
          </a:xfrm>
          <a:prstGeom prst="line">
            <a:avLst/>
          </a:prstGeom>
          <a:ln w="38100">
            <a:solidFill>
              <a:srgbClr val="C00000"/>
            </a:solidFill>
          </a:ln>
        </p:spPr>
        <p:style>
          <a:lnRef idx="3">
            <a:schemeClr val="accent1"/>
          </a:lnRef>
          <a:fillRef idx="0">
            <a:schemeClr val="accent1"/>
          </a:fillRef>
          <a:effectRef idx="2">
            <a:schemeClr val="accent1"/>
          </a:effectRef>
          <a:fontRef idx="minor">
            <a:schemeClr val="tx1"/>
          </a:fontRef>
        </p:style>
      </p:cxnSp>
      <p:sp>
        <p:nvSpPr>
          <p:cNvPr id="24" name="テキスト ボックス 23"/>
          <p:cNvSpPr txBox="1"/>
          <p:nvPr/>
        </p:nvSpPr>
        <p:spPr>
          <a:xfrm>
            <a:off x="8433245" y="631701"/>
            <a:ext cx="1707148" cy="299160"/>
          </a:xfrm>
          <a:prstGeom prst="roundRect">
            <a:avLst/>
          </a:prstGeom>
          <a:solidFill>
            <a:srgbClr val="002060">
              <a:alpha val="74000"/>
            </a:srgbClr>
          </a:solidFill>
          <a:ln>
            <a:solidFill>
              <a:schemeClr val="accent2">
                <a:lumMod val="75000"/>
              </a:schemeClr>
            </a:solidFill>
          </a:ln>
        </p:spPr>
        <p:txBody>
          <a:bodyPr wrap="square" rtlCol="0">
            <a:spAutoFit/>
          </a:bodyPr>
          <a:lstStyle/>
          <a:p>
            <a:pPr algn="ctr"/>
            <a:r>
              <a:rPr lang="ja-JP" altLang="en-US" sz="1157" dirty="0">
                <a:solidFill>
                  <a:schemeClr val="bg1"/>
                </a:solidFill>
                <a:latin typeface="Meiryo UI" panose="020B0604030504040204" pitchFamily="50" charset="-128"/>
                <a:ea typeface="Meiryo UI" panose="020B0604030504040204" pitchFamily="50" charset="-128"/>
              </a:rPr>
              <a:t>全行程：約</a:t>
            </a:r>
            <a:r>
              <a:rPr lang="en-US" altLang="ja-JP" sz="1157" dirty="0">
                <a:solidFill>
                  <a:schemeClr val="bg1"/>
                </a:solidFill>
                <a:latin typeface="Meiryo UI" panose="020B0604030504040204" pitchFamily="50" charset="-128"/>
                <a:ea typeface="Meiryo UI" panose="020B0604030504040204" pitchFamily="50" charset="-128"/>
              </a:rPr>
              <a:t>3</a:t>
            </a:r>
            <a:r>
              <a:rPr lang="ja-JP" altLang="en-US" sz="1157" dirty="0">
                <a:solidFill>
                  <a:schemeClr val="bg1"/>
                </a:solidFill>
                <a:latin typeface="Meiryo UI" panose="020B0604030504040204" pitchFamily="50" charset="-128"/>
                <a:ea typeface="Meiryo UI" panose="020B0604030504040204" pitchFamily="50" charset="-128"/>
              </a:rPr>
              <a:t>時間</a:t>
            </a:r>
            <a:r>
              <a:rPr lang="en-US" altLang="ja-JP" sz="1157" dirty="0">
                <a:solidFill>
                  <a:schemeClr val="bg1"/>
                </a:solidFill>
                <a:latin typeface="Meiryo UI" panose="020B0604030504040204" pitchFamily="50" charset="-128"/>
                <a:ea typeface="Meiryo UI" panose="020B0604030504040204" pitchFamily="50" charset="-128"/>
              </a:rPr>
              <a:t>30</a:t>
            </a:r>
            <a:r>
              <a:rPr lang="ja-JP" altLang="en-US" sz="1157" dirty="0">
                <a:solidFill>
                  <a:schemeClr val="bg1"/>
                </a:solidFill>
                <a:latin typeface="Meiryo UI" panose="020B0604030504040204" pitchFamily="50" charset="-128"/>
                <a:ea typeface="Meiryo UI" panose="020B0604030504040204" pitchFamily="50" charset="-128"/>
              </a:rPr>
              <a:t>分</a:t>
            </a:r>
          </a:p>
        </p:txBody>
      </p:sp>
      <p:sp>
        <p:nvSpPr>
          <p:cNvPr id="25" name="正方形/長方形 24"/>
          <p:cNvSpPr/>
          <p:nvPr/>
        </p:nvSpPr>
        <p:spPr>
          <a:xfrm>
            <a:off x="609873" y="8957"/>
            <a:ext cx="6328523" cy="440570"/>
          </a:xfrm>
          <a:prstGeom prst="rect">
            <a:avLst/>
          </a:prstGeom>
        </p:spPr>
        <p:txBody>
          <a:bodyPr wrap="square">
            <a:spAutoFit/>
          </a:bodyPr>
          <a:lstStyle/>
          <a:p>
            <a:pPr>
              <a:spcBef>
                <a:spcPct val="50000"/>
              </a:spcBef>
            </a:pPr>
            <a:r>
              <a:rPr lang="ja-JP" altLang="en-US" sz="2263" b="1" dirty="0">
                <a:latin typeface="Meiryo UI" panose="020B0604030504040204" pitchFamily="50" charset="-128"/>
                <a:ea typeface="Meiryo UI" panose="020B0604030504040204" pitchFamily="50" charset="-128"/>
                <a:cs typeface="Meiryo UI" panose="020B0604030504040204" pitchFamily="50" charset="-128"/>
              </a:rPr>
              <a:t>おすすめモデルコース</a:t>
            </a:r>
            <a:endParaRPr lang="en-US" altLang="ja-JP" sz="2263"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413547" y="1432364"/>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448962" y="1099226"/>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スポット１　</a:t>
            </a:r>
          </a:p>
        </p:txBody>
      </p:sp>
      <p:sp>
        <p:nvSpPr>
          <p:cNvPr id="18" name="テキスト ボックス 17"/>
          <p:cNvSpPr txBox="1"/>
          <p:nvPr/>
        </p:nvSpPr>
        <p:spPr>
          <a:xfrm>
            <a:off x="1499780" y="1094850"/>
            <a:ext cx="299566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原爆落下中心地　</a:t>
            </a:r>
          </a:p>
        </p:txBody>
      </p:sp>
      <p:pic>
        <p:nvPicPr>
          <p:cNvPr id="19" name="図 18"/>
          <p:cNvPicPr>
            <a:picLocks noChangeAspect="1"/>
          </p:cNvPicPr>
          <p:nvPr/>
        </p:nvPicPr>
        <p:blipFill rotWithShape="1">
          <a:blip r:embed="rId2"/>
          <a:srcRect l="21306" t="19534" r="56949" b="27986"/>
          <a:stretch/>
        </p:blipFill>
        <p:spPr>
          <a:xfrm>
            <a:off x="421618" y="1494103"/>
            <a:ext cx="1280271" cy="1737202"/>
          </a:xfrm>
          <a:prstGeom prst="rect">
            <a:avLst/>
          </a:prstGeom>
        </p:spPr>
      </p:pic>
      <p:pic>
        <p:nvPicPr>
          <p:cNvPr id="20" name="図 19"/>
          <p:cNvPicPr>
            <a:picLocks noChangeAspect="1"/>
          </p:cNvPicPr>
          <p:nvPr/>
        </p:nvPicPr>
        <p:blipFill rotWithShape="1">
          <a:blip r:embed="rId3"/>
          <a:srcRect l="12813" t="19664" r="48236" b="27986"/>
          <a:stretch/>
        </p:blipFill>
        <p:spPr>
          <a:xfrm>
            <a:off x="1734733" y="1494103"/>
            <a:ext cx="1128516" cy="852750"/>
          </a:xfrm>
          <a:prstGeom prst="rect">
            <a:avLst/>
          </a:prstGeom>
        </p:spPr>
      </p:pic>
      <p:pic>
        <p:nvPicPr>
          <p:cNvPr id="21" name="図 20"/>
          <p:cNvPicPr>
            <a:picLocks noChangeAspect="1"/>
          </p:cNvPicPr>
          <p:nvPr/>
        </p:nvPicPr>
        <p:blipFill rotWithShape="1">
          <a:blip r:embed="rId4"/>
          <a:srcRect l="14789" t="17971" r="50506" b="34366"/>
          <a:stretch/>
        </p:blipFill>
        <p:spPr>
          <a:xfrm>
            <a:off x="1734733" y="2362218"/>
            <a:ext cx="1125542" cy="869088"/>
          </a:xfrm>
          <a:prstGeom prst="rect">
            <a:avLst/>
          </a:prstGeom>
        </p:spPr>
      </p:pic>
      <p:sp>
        <p:nvSpPr>
          <p:cNvPr id="22" name="テキスト ボックス 21"/>
          <p:cNvSpPr txBox="1"/>
          <p:nvPr/>
        </p:nvSpPr>
        <p:spPr>
          <a:xfrm>
            <a:off x="2997611" y="1513640"/>
            <a:ext cx="7072889" cy="1772216"/>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アメリカの</a:t>
            </a:r>
            <a:r>
              <a:rPr lang="en-US" altLang="ja-JP" sz="1213" dirty="0">
                <a:latin typeface="Meiryo UI" panose="020B0604030504040204" pitchFamily="50" charset="-128"/>
                <a:ea typeface="Meiryo UI" panose="020B0604030504040204" pitchFamily="50" charset="-128"/>
              </a:rPr>
              <a:t>B29</a:t>
            </a:r>
            <a:r>
              <a:rPr lang="ja-JP" altLang="en-US" sz="1213" dirty="0">
                <a:latin typeface="Meiryo UI" panose="020B0604030504040204" pitchFamily="50" charset="-128"/>
                <a:ea typeface="Meiryo UI" panose="020B0604030504040204" pitchFamily="50" charset="-128"/>
              </a:rPr>
              <a:t>爆撃機から投下された原子爆弾は松山町</a:t>
            </a:r>
            <a:r>
              <a:rPr lang="en-US" altLang="ja-JP" sz="1213" dirty="0">
                <a:latin typeface="Meiryo UI" panose="020B0604030504040204" pitchFamily="50" charset="-128"/>
                <a:ea typeface="Meiryo UI" panose="020B0604030504040204" pitchFamily="50" charset="-128"/>
              </a:rPr>
              <a:t>171</a:t>
            </a:r>
            <a:r>
              <a:rPr lang="ja-JP" altLang="en-US" sz="1213" dirty="0">
                <a:latin typeface="Meiryo UI" panose="020B0604030504040204" pitchFamily="50" charset="-128"/>
                <a:ea typeface="Meiryo UI" panose="020B0604030504040204" pitchFamily="50" charset="-128"/>
              </a:rPr>
              <a:t>番地の上空約</a:t>
            </a:r>
            <a:r>
              <a:rPr lang="en-US" altLang="ja-JP" sz="1213" dirty="0">
                <a:latin typeface="Meiryo UI" panose="020B0604030504040204" pitchFamily="50" charset="-128"/>
                <a:ea typeface="Meiryo UI" panose="020B0604030504040204" pitchFamily="50" charset="-128"/>
              </a:rPr>
              <a:t>500</a:t>
            </a:r>
            <a:r>
              <a:rPr lang="ja-JP" altLang="en-US" sz="1213" dirty="0">
                <a:latin typeface="Meiryo UI" panose="020B0604030504040204" pitchFamily="50" charset="-128"/>
                <a:ea typeface="Meiryo UI" panose="020B0604030504040204" pitchFamily="50" charset="-128"/>
              </a:rPr>
              <a:t>メートルで炸裂しました。現在、その地には落下中心地標柱として黒御影石の碑が立てられており、周囲はこの上空で炸裂したことを表す同心円の広場となっています。</a:t>
            </a:r>
            <a:endParaRPr lang="en-US" altLang="ja-JP" sz="1213" dirty="0">
              <a:latin typeface="Meiryo UI" panose="020B0604030504040204" pitchFamily="50" charset="-128"/>
              <a:ea typeface="Meiryo UI" panose="020B0604030504040204" pitchFamily="50" charset="-128"/>
            </a:endParaRPr>
          </a:p>
          <a:p>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原爆の爆風により、周辺の樹木は壊滅的な被害を受けたことから、</a:t>
            </a:r>
            <a:r>
              <a:rPr lang="en-US" altLang="ja-JP" sz="1213" dirty="0">
                <a:latin typeface="Meiryo UI" panose="020B0604030504040204" pitchFamily="50" charset="-128"/>
                <a:ea typeface="Meiryo UI" panose="020B0604030504040204" pitchFamily="50" charset="-128"/>
              </a:rPr>
              <a:t>70</a:t>
            </a:r>
            <a:r>
              <a:rPr lang="ja-JP" altLang="en-US" sz="1213" dirty="0">
                <a:latin typeface="Meiryo UI" panose="020B0604030504040204" pitchFamily="50" charset="-128"/>
                <a:ea typeface="Meiryo UI" panose="020B0604030504040204" pitchFamily="50" charset="-128"/>
              </a:rPr>
              <a:t>年は草木も生えないだろうという“</a:t>
            </a:r>
            <a:r>
              <a:rPr lang="en-US" altLang="ja-JP" sz="1213" dirty="0">
                <a:latin typeface="Meiryo UI" panose="020B0604030504040204" pitchFamily="50" charset="-128"/>
                <a:ea typeface="Meiryo UI" panose="020B0604030504040204" pitchFamily="50" charset="-128"/>
              </a:rPr>
              <a:t>70</a:t>
            </a:r>
            <a:r>
              <a:rPr lang="ja-JP" altLang="en-US" sz="1213" dirty="0">
                <a:latin typeface="Meiryo UI" panose="020B0604030504040204" pitchFamily="50" charset="-128"/>
                <a:ea typeface="Meiryo UI" panose="020B0604030504040204" pitchFamily="50" charset="-128"/>
              </a:rPr>
              <a:t>年不毛説”がささやかれましたが、</a:t>
            </a:r>
            <a:r>
              <a:rPr lang="en-US" altLang="ja-JP" sz="1213" dirty="0">
                <a:latin typeface="Meiryo UI" panose="020B0604030504040204" pitchFamily="50" charset="-128"/>
                <a:ea typeface="Meiryo UI" panose="020B0604030504040204" pitchFamily="50" charset="-128"/>
              </a:rPr>
              <a:t>1</a:t>
            </a:r>
            <a:r>
              <a:rPr lang="ja-JP" altLang="en-US" sz="1213" dirty="0">
                <a:latin typeface="Meiryo UI" panose="020B0604030504040204" pitchFamily="50" charset="-128"/>
                <a:ea typeface="Meiryo UI" panose="020B0604030504040204" pitchFamily="50" charset="-128"/>
              </a:rPr>
              <a:t>ヶ月後には約</a:t>
            </a:r>
            <a:r>
              <a:rPr lang="en-US" altLang="ja-JP" sz="1213" dirty="0">
                <a:latin typeface="Meiryo UI" panose="020B0604030504040204" pitchFamily="50" charset="-128"/>
                <a:ea typeface="Meiryo UI" panose="020B0604030504040204" pitchFamily="50" charset="-128"/>
              </a:rPr>
              <a:t>30</a:t>
            </a:r>
            <a:r>
              <a:rPr lang="ja-JP" altLang="en-US" sz="1213" dirty="0">
                <a:latin typeface="Meiryo UI" panose="020B0604030504040204" pitchFamily="50" charset="-128"/>
                <a:ea typeface="Meiryo UI" panose="020B0604030504040204" pitchFamily="50" charset="-128"/>
              </a:rPr>
              <a:t>種類もの植物が芽吹きました。</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公園の周囲には約</a:t>
            </a:r>
            <a:r>
              <a:rPr lang="en-US" altLang="ja-JP" sz="1213" dirty="0">
                <a:latin typeface="Meiryo UI" panose="020B0604030504040204" pitchFamily="50" charset="-128"/>
                <a:ea typeface="Meiryo UI" panose="020B0604030504040204" pitchFamily="50" charset="-128"/>
              </a:rPr>
              <a:t>500</a:t>
            </a:r>
            <a:r>
              <a:rPr lang="ja-JP" altLang="en-US" sz="1213" dirty="0">
                <a:latin typeface="Meiryo UI" panose="020B0604030504040204" pitchFamily="50" charset="-128"/>
                <a:ea typeface="Meiryo UI" panose="020B0604030504040204" pitchFamily="50" charset="-128"/>
              </a:rPr>
              <a:t>本の桜の木が植えられており、緑に囲まれた憩いの空間として親しまれ、春には花見客で賑わいます。中心地標柱前の原爆殉難者奉安箱には、原爆死没者名簿をマイクロフィルム化したものが納められています。</a:t>
            </a:r>
          </a:p>
        </p:txBody>
      </p:sp>
      <p:cxnSp>
        <p:nvCxnSpPr>
          <p:cNvPr id="23" name="直線コネクタ 22"/>
          <p:cNvCxnSpPr/>
          <p:nvPr/>
        </p:nvCxnSpPr>
        <p:spPr>
          <a:xfrm>
            <a:off x="413547" y="3668768"/>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448962" y="3335630"/>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2</a:t>
            </a:r>
            <a:r>
              <a:rPr lang="ja-JP" altLang="en-US" sz="1323" dirty="0">
                <a:latin typeface="Meiryo UI" panose="020B0604030504040204" pitchFamily="50" charset="-128"/>
                <a:ea typeface="Meiryo UI" panose="020B0604030504040204" pitchFamily="50" charset="-128"/>
              </a:rPr>
              <a:t>　</a:t>
            </a:r>
          </a:p>
        </p:txBody>
      </p:sp>
      <p:sp>
        <p:nvSpPr>
          <p:cNvPr id="27" name="テキスト ボックス 26"/>
          <p:cNvSpPr txBox="1"/>
          <p:nvPr/>
        </p:nvSpPr>
        <p:spPr>
          <a:xfrm>
            <a:off x="1499780" y="3331254"/>
            <a:ext cx="5257481" cy="295915"/>
          </a:xfrm>
          <a:prstGeom prst="rect">
            <a:avLst/>
          </a:prstGeom>
          <a:noFill/>
        </p:spPr>
        <p:txBody>
          <a:bodyPr wrap="square" rtlCol="0">
            <a:spAutoFit/>
          </a:bodyPr>
          <a:lstStyle/>
          <a:p>
            <a:r>
              <a:rPr lang="zh-TW" altLang="en-US" sz="1323" dirty="0">
                <a:latin typeface="Meiryo UI" panose="020B0604030504040204" pitchFamily="50" charset="-128"/>
                <a:ea typeface="Meiryo UI" panose="020B0604030504040204" pitchFamily="50" charset="-128"/>
              </a:rPr>
              <a:t>長崎原爆資料館</a:t>
            </a:r>
            <a:r>
              <a:rPr lang="ja-JP" altLang="en-US" sz="1323" dirty="0">
                <a:latin typeface="Meiryo UI" panose="020B0604030504040204" pitchFamily="50" charset="-128"/>
                <a:ea typeface="Meiryo UI" panose="020B0604030504040204" pitchFamily="50" charset="-128"/>
              </a:rPr>
              <a:t>／国立長崎原爆死没者追悼平和祈念館</a:t>
            </a:r>
            <a:endParaRPr lang="en-US" altLang="ja-JP" sz="1323" dirty="0">
              <a:latin typeface="Meiryo UI" panose="020B0604030504040204" pitchFamily="50" charset="-128"/>
              <a:ea typeface="Meiryo UI" panose="020B0604030504040204" pitchFamily="50" charset="-128"/>
            </a:endParaRPr>
          </a:p>
        </p:txBody>
      </p:sp>
      <p:pic>
        <p:nvPicPr>
          <p:cNvPr id="28" name="図 27"/>
          <p:cNvPicPr>
            <a:picLocks noChangeAspect="1"/>
          </p:cNvPicPr>
          <p:nvPr/>
        </p:nvPicPr>
        <p:blipFill rotWithShape="1">
          <a:blip r:embed="rId5"/>
          <a:srcRect l="14863" t="25190" r="50506" b="32283"/>
          <a:stretch/>
        </p:blipFill>
        <p:spPr>
          <a:xfrm>
            <a:off x="1729965" y="3764286"/>
            <a:ext cx="1130310" cy="780381"/>
          </a:xfrm>
          <a:prstGeom prst="rect">
            <a:avLst/>
          </a:prstGeom>
        </p:spPr>
      </p:pic>
      <p:pic>
        <p:nvPicPr>
          <p:cNvPr id="29" name="図 28"/>
          <p:cNvPicPr>
            <a:picLocks noChangeAspect="1"/>
          </p:cNvPicPr>
          <p:nvPr/>
        </p:nvPicPr>
        <p:blipFill rotWithShape="1">
          <a:blip r:embed="rId6"/>
          <a:srcRect l="20900" t="19652" r="56337" b="28258"/>
          <a:stretch/>
        </p:blipFill>
        <p:spPr>
          <a:xfrm>
            <a:off x="413547" y="3763858"/>
            <a:ext cx="1288695" cy="1657970"/>
          </a:xfrm>
          <a:prstGeom prst="rect">
            <a:avLst/>
          </a:prstGeom>
        </p:spPr>
      </p:pic>
      <p:sp>
        <p:nvSpPr>
          <p:cNvPr id="32" name="テキスト ボックス 31"/>
          <p:cNvSpPr txBox="1"/>
          <p:nvPr/>
        </p:nvSpPr>
        <p:spPr>
          <a:xfrm>
            <a:off x="3050461" y="3730988"/>
            <a:ext cx="6999390" cy="1229183"/>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rPr>
              <a:t>長崎原爆資料館</a:t>
            </a:r>
            <a:r>
              <a:rPr lang="ja-JP" altLang="en-US" sz="1200" dirty="0">
                <a:latin typeface="Meiryo UI" panose="020B0604030504040204" pitchFamily="50" charset="-128"/>
                <a:ea typeface="Meiryo UI" panose="020B0604030504040204" pitchFamily="50" charset="-128"/>
              </a:rPr>
              <a:t>では、</a:t>
            </a:r>
            <a:r>
              <a:rPr lang="ja-JP" altLang="en-US" sz="1213" dirty="0">
                <a:latin typeface="Meiryo UI" panose="020B0604030504040204" pitchFamily="50" charset="-128"/>
                <a:ea typeface="Meiryo UI" panose="020B0604030504040204" pitchFamily="50" charset="-128"/>
              </a:rPr>
              <a:t>被爆の惨状をはじめ原爆が投下されるに至った経過、被爆から現在までの長崎の復興の様子、核兵器開発の歴史、また核兵器のない平和希求までストーリーを持たせて展示されています。その他にも、大型の原爆被災資料、被爆した浦上天主堂南側の壁面一部の再現造型など、被爆直後の惨状を再現しながら、映像資料を利用したわかりやすい解説を行っています。</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原爆直後と現在の長崎の風景写真を比較すると、目覚ましい勢いで復興した長崎の街と、長崎市民の逞しさが伝わってきます。</a:t>
            </a:r>
          </a:p>
        </p:txBody>
      </p:sp>
      <p:cxnSp>
        <p:nvCxnSpPr>
          <p:cNvPr id="33" name="直線コネクタ 32"/>
          <p:cNvCxnSpPr/>
          <p:nvPr/>
        </p:nvCxnSpPr>
        <p:spPr>
          <a:xfrm>
            <a:off x="416587" y="5817151"/>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34" name="テキスト ボックス 33"/>
          <p:cNvSpPr txBox="1"/>
          <p:nvPr/>
        </p:nvSpPr>
        <p:spPr>
          <a:xfrm>
            <a:off x="535998" y="5484013"/>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3</a:t>
            </a:r>
            <a:r>
              <a:rPr lang="ja-JP" altLang="en-US" sz="1323" dirty="0">
                <a:latin typeface="Meiryo UI" panose="020B0604030504040204" pitchFamily="50" charset="-128"/>
                <a:ea typeface="Meiryo UI" panose="020B0604030504040204" pitchFamily="50" charset="-128"/>
              </a:rPr>
              <a:t>　</a:t>
            </a:r>
          </a:p>
        </p:txBody>
      </p:sp>
      <p:sp>
        <p:nvSpPr>
          <p:cNvPr id="35" name="テキスト ボックス 34"/>
          <p:cNvSpPr txBox="1"/>
          <p:nvPr/>
        </p:nvSpPr>
        <p:spPr>
          <a:xfrm>
            <a:off x="1502820" y="5479637"/>
            <a:ext cx="299566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山王神社二の鳥居　</a:t>
            </a:r>
          </a:p>
        </p:txBody>
      </p:sp>
      <p:pic>
        <p:nvPicPr>
          <p:cNvPr id="36" name="図 35"/>
          <p:cNvPicPr>
            <a:picLocks noChangeAspect="1"/>
          </p:cNvPicPr>
          <p:nvPr/>
        </p:nvPicPr>
        <p:blipFill rotWithShape="1">
          <a:blip r:embed="rId7"/>
          <a:srcRect l="18104" t="25571" r="37966" b="16419"/>
          <a:stretch/>
        </p:blipFill>
        <p:spPr>
          <a:xfrm>
            <a:off x="1692431" y="6115589"/>
            <a:ext cx="1342532" cy="996728"/>
          </a:xfrm>
          <a:prstGeom prst="rect">
            <a:avLst/>
          </a:prstGeom>
        </p:spPr>
      </p:pic>
      <p:pic>
        <p:nvPicPr>
          <p:cNvPr id="37" name="図 36"/>
          <p:cNvPicPr>
            <a:picLocks noChangeAspect="1"/>
          </p:cNvPicPr>
          <p:nvPr/>
        </p:nvPicPr>
        <p:blipFill rotWithShape="1">
          <a:blip r:embed="rId8"/>
          <a:srcRect l="22697" t="32947" r="58267" b="22386"/>
          <a:stretch/>
        </p:blipFill>
        <p:spPr>
          <a:xfrm>
            <a:off x="448962" y="5865323"/>
            <a:ext cx="1188209" cy="1567524"/>
          </a:xfrm>
          <a:prstGeom prst="rect">
            <a:avLst/>
          </a:prstGeom>
        </p:spPr>
      </p:pic>
      <p:sp>
        <p:nvSpPr>
          <p:cNvPr id="38" name="テキスト ボックス 37"/>
          <p:cNvSpPr txBox="1"/>
          <p:nvPr/>
        </p:nvSpPr>
        <p:spPr>
          <a:xfrm>
            <a:off x="3090222" y="5933301"/>
            <a:ext cx="7072889" cy="1398909"/>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明治元年（</a:t>
            </a:r>
            <a:r>
              <a:rPr lang="en-US" altLang="ja-JP" sz="1213" dirty="0">
                <a:latin typeface="Meiryo UI" panose="020B0604030504040204" pitchFamily="50" charset="-128"/>
                <a:ea typeface="Meiryo UI" panose="020B0604030504040204" pitchFamily="50" charset="-128"/>
              </a:rPr>
              <a:t>1868</a:t>
            </a:r>
            <a:r>
              <a:rPr lang="ja-JP" altLang="en-US" sz="1213" dirty="0">
                <a:latin typeface="Meiryo UI" panose="020B0604030504040204" pitchFamily="50" charset="-128"/>
                <a:ea typeface="Meiryo UI" panose="020B0604030504040204" pitchFamily="50" charset="-128"/>
              </a:rPr>
              <a:t>）創立の山王神社に残る一本柱鳥居は、爆心地から南東約</a:t>
            </a:r>
            <a:r>
              <a:rPr lang="en-US" altLang="ja-JP" sz="1213" dirty="0">
                <a:latin typeface="Meiryo UI" panose="020B0604030504040204" pitchFamily="50" charset="-128"/>
                <a:ea typeface="Meiryo UI" panose="020B0604030504040204" pitchFamily="50" charset="-128"/>
              </a:rPr>
              <a:t>900</a:t>
            </a:r>
            <a:r>
              <a:rPr lang="ja-JP" altLang="en-US" sz="1213" dirty="0">
                <a:latin typeface="Meiryo UI" panose="020B0604030504040204" pitchFamily="50" charset="-128"/>
                <a:ea typeface="Meiryo UI" panose="020B0604030504040204" pitchFamily="50" charset="-128"/>
              </a:rPr>
              <a:t>メートルの高台にあり、原爆遺跡として高く評価され、貴重な資料の一つとなっています。この神社の参道には、もともと</a:t>
            </a:r>
            <a:r>
              <a:rPr lang="en-US" altLang="ja-JP" sz="1213" dirty="0">
                <a:latin typeface="Meiryo UI" panose="020B0604030504040204" pitchFamily="50" charset="-128"/>
                <a:ea typeface="Meiryo UI" panose="020B0604030504040204" pitchFamily="50" charset="-128"/>
              </a:rPr>
              <a:t>4</a:t>
            </a:r>
            <a:r>
              <a:rPr lang="ja-JP" altLang="en-US" sz="1213" dirty="0">
                <a:latin typeface="Meiryo UI" panose="020B0604030504040204" pitchFamily="50" charset="-128"/>
                <a:ea typeface="Meiryo UI" panose="020B0604030504040204" pitchFamily="50" charset="-128"/>
              </a:rPr>
              <a:t>つの鳥居がありましたが、強烈な爆風（秒速</a:t>
            </a:r>
            <a:r>
              <a:rPr lang="en-US" altLang="ja-JP" sz="1213" dirty="0">
                <a:latin typeface="Meiryo UI" panose="020B0604030504040204" pitchFamily="50" charset="-128"/>
                <a:ea typeface="Meiryo UI" panose="020B0604030504040204" pitchFamily="50" charset="-128"/>
              </a:rPr>
              <a:t>200</a:t>
            </a:r>
            <a:r>
              <a:rPr lang="ja-JP" altLang="en-US" sz="1213" dirty="0">
                <a:latin typeface="Meiryo UI" panose="020B0604030504040204" pitchFamily="50" charset="-128"/>
                <a:ea typeface="Meiryo UI" panose="020B0604030504040204" pitchFamily="50" charset="-128"/>
              </a:rPr>
              <a:t>メートル）により吹き飛ばされ、この鳥居だけが片方の柱を残し現在も同じ場所に立ち続けています。</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また境内には被爆したクスの木も残されています。熱線や爆風により幹は焼け、枝葉も落ち、枯れ木同然の姿となりましたが、</a:t>
            </a:r>
            <a:r>
              <a:rPr lang="en-US" altLang="ja-JP" sz="1213" dirty="0">
                <a:latin typeface="Meiryo UI" panose="020B0604030504040204" pitchFamily="50" charset="-128"/>
                <a:ea typeface="Meiryo UI" panose="020B0604030504040204" pitchFamily="50" charset="-128"/>
              </a:rPr>
              <a:t>1945</a:t>
            </a:r>
            <a:r>
              <a:rPr lang="ja-JP" altLang="en-US" sz="1213" dirty="0">
                <a:latin typeface="Meiryo UI" panose="020B0604030504040204" pitchFamily="50" charset="-128"/>
                <a:ea typeface="Meiryo UI" panose="020B0604030504040204" pitchFamily="50" charset="-128"/>
              </a:rPr>
              <a:t>年</a:t>
            </a:r>
            <a:r>
              <a:rPr lang="en-US" altLang="ja-JP" sz="1213" dirty="0">
                <a:latin typeface="Meiryo UI" panose="020B0604030504040204" pitchFamily="50" charset="-128"/>
                <a:ea typeface="Meiryo UI" panose="020B0604030504040204" pitchFamily="50" charset="-128"/>
              </a:rPr>
              <a:t>10</a:t>
            </a:r>
            <a:r>
              <a:rPr lang="ja-JP" altLang="en-US" sz="1213" dirty="0">
                <a:latin typeface="Meiryo UI" panose="020B0604030504040204" pitchFamily="50" charset="-128"/>
                <a:ea typeface="Meiryo UI" panose="020B0604030504040204" pitchFamily="50" charset="-128"/>
              </a:rPr>
              <a:t>月初め、爆心地の反対側にあたる場所から新芽が吹きだし始めると、次第に樹勢を盛り返し、戦後の復興に希望を与えるシンボルとして、地域の人々の励ましとなりました。</a:t>
            </a:r>
          </a:p>
        </p:txBody>
      </p:sp>
      <p:sp>
        <p:nvSpPr>
          <p:cNvPr id="39" name="テキスト ボックス 38"/>
          <p:cNvSpPr txBox="1"/>
          <p:nvPr/>
        </p:nvSpPr>
        <p:spPr>
          <a:xfrm>
            <a:off x="3005360" y="5085243"/>
            <a:ext cx="6999390"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 国立長崎原爆死没者追悼平和祈念館は原子爆弾による犠牲者の追悼し、恒久の平和を祈念する施設です。</a:t>
            </a:r>
          </a:p>
          <a:p>
            <a:r>
              <a:rPr lang="ja-JP" altLang="en-US" sz="1200" dirty="0">
                <a:latin typeface="Meiryo UI" panose="020B0604030504040204" pitchFamily="50" charset="-128"/>
                <a:ea typeface="Meiryo UI" panose="020B0604030504040204" pitchFamily="50" charset="-128"/>
              </a:rPr>
              <a:t> 館内では死没者を追悼するほか、遺影や手記をはじめとした平和に関する様々な情報を閲覧できます。</a:t>
            </a:r>
            <a:endParaRPr lang="ja-JP" altLang="en-US" sz="1213" dirty="0">
              <a:latin typeface="Meiryo UI" panose="020B0604030504040204" pitchFamily="50" charset="-128"/>
              <a:ea typeface="Meiryo UI" panose="020B0604030504040204" pitchFamily="50" charset="-128"/>
            </a:endParaRPr>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4733" y="4580019"/>
            <a:ext cx="1128516" cy="83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602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13548" y="563719"/>
            <a:ext cx="9885105" cy="477578"/>
          </a:xfrm>
          <a:prstGeom prst="roundRect">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spcBef>
                <a:spcPct val="50000"/>
              </a:spcBef>
              <a:buNone/>
            </a:pP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コース⑥　原爆と平和を学ぶ</a:t>
            </a:r>
            <a:r>
              <a:rPr lang="en-US" altLang="ja-JP" sz="2205" b="1" dirty="0">
                <a:latin typeface="Meiryo UI" panose="020B0604030504040204" pitchFamily="50" charset="-128"/>
                <a:ea typeface="Meiryo UI" panose="020B0604030504040204" pitchFamily="50" charset="-128"/>
                <a:cs typeface="Meiryo UI" panose="020B0604030504040204" pitchFamily="50" charset="-128"/>
              </a:rPr>
              <a:t>PEACE</a:t>
            </a: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　　スポット紹介</a:t>
            </a:r>
          </a:p>
        </p:txBody>
      </p:sp>
      <p:cxnSp>
        <p:nvCxnSpPr>
          <p:cNvPr id="31" name="直線コネクタ 30"/>
          <p:cNvCxnSpPr/>
          <p:nvPr/>
        </p:nvCxnSpPr>
        <p:spPr>
          <a:xfrm>
            <a:off x="420755" y="441688"/>
            <a:ext cx="9885106" cy="7674"/>
          </a:xfrm>
          <a:prstGeom prst="line">
            <a:avLst/>
          </a:prstGeom>
          <a:ln w="38100">
            <a:solidFill>
              <a:srgbClr val="C00000"/>
            </a:solidFill>
          </a:ln>
        </p:spPr>
        <p:style>
          <a:lnRef idx="3">
            <a:schemeClr val="accent1"/>
          </a:lnRef>
          <a:fillRef idx="0">
            <a:schemeClr val="accent1"/>
          </a:fillRef>
          <a:effectRef idx="2">
            <a:schemeClr val="accent1"/>
          </a:effectRef>
          <a:fontRef idx="minor">
            <a:schemeClr val="tx1"/>
          </a:fontRef>
        </p:style>
      </p:cxnSp>
      <p:sp>
        <p:nvSpPr>
          <p:cNvPr id="24" name="テキスト ボックス 23"/>
          <p:cNvSpPr txBox="1"/>
          <p:nvPr/>
        </p:nvSpPr>
        <p:spPr>
          <a:xfrm>
            <a:off x="8433245" y="631701"/>
            <a:ext cx="1707148" cy="299160"/>
          </a:xfrm>
          <a:prstGeom prst="roundRect">
            <a:avLst/>
          </a:prstGeom>
          <a:solidFill>
            <a:srgbClr val="002060">
              <a:alpha val="74000"/>
            </a:srgbClr>
          </a:solidFill>
          <a:ln>
            <a:solidFill>
              <a:schemeClr val="accent2">
                <a:lumMod val="75000"/>
              </a:schemeClr>
            </a:solidFill>
          </a:ln>
        </p:spPr>
        <p:txBody>
          <a:bodyPr wrap="square" rtlCol="0">
            <a:spAutoFit/>
          </a:bodyPr>
          <a:lstStyle/>
          <a:p>
            <a:pPr algn="ctr"/>
            <a:r>
              <a:rPr lang="ja-JP" altLang="en-US" sz="1157" dirty="0">
                <a:solidFill>
                  <a:schemeClr val="bg1"/>
                </a:solidFill>
                <a:latin typeface="Meiryo UI" panose="020B0604030504040204" pitchFamily="50" charset="-128"/>
                <a:ea typeface="Meiryo UI" panose="020B0604030504040204" pitchFamily="50" charset="-128"/>
              </a:rPr>
              <a:t>全行程：約</a:t>
            </a:r>
            <a:r>
              <a:rPr lang="en-US" altLang="ja-JP" sz="1157" dirty="0">
                <a:solidFill>
                  <a:schemeClr val="bg1"/>
                </a:solidFill>
                <a:latin typeface="Meiryo UI" panose="020B0604030504040204" pitchFamily="50" charset="-128"/>
                <a:ea typeface="Meiryo UI" panose="020B0604030504040204" pitchFamily="50" charset="-128"/>
              </a:rPr>
              <a:t>3</a:t>
            </a:r>
            <a:r>
              <a:rPr lang="ja-JP" altLang="en-US" sz="1157" dirty="0">
                <a:solidFill>
                  <a:schemeClr val="bg1"/>
                </a:solidFill>
                <a:latin typeface="Meiryo UI" panose="020B0604030504040204" pitchFamily="50" charset="-128"/>
                <a:ea typeface="Meiryo UI" panose="020B0604030504040204" pitchFamily="50" charset="-128"/>
              </a:rPr>
              <a:t>時間</a:t>
            </a:r>
            <a:r>
              <a:rPr lang="en-US" altLang="ja-JP" sz="1157" dirty="0">
                <a:solidFill>
                  <a:schemeClr val="bg1"/>
                </a:solidFill>
                <a:latin typeface="Meiryo UI" panose="020B0604030504040204" pitchFamily="50" charset="-128"/>
                <a:ea typeface="Meiryo UI" panose="020B0604030504040204" pitchFamily="50" charset="-128"/>
              </a:rPr>
              <a:t>30</a:t>
            </a:r>
            <a:r>
              <a:rPr lang="ja-JP" altLang="en-US" sz="1157" dirty="0">
                <a:solidFill>
                  <a:schemeClr val="bg1"/>
                </a:solidFill>
                <a:latin typeface="Meiryo UI" panose="020B0604030504040204" pitchFamily="50" charset="-128"/>
                <a:ea typeface="Meiryo UI" panose="020B0604030504040204" pitchFamily="50" charset="-128"/>
              </a:rPr>
              <a:t>分</a:t>
            </a:r>
          </a:p>
        </p:txBody>
      </p:sp>
      <p:sp>
        <p:nvSpPr>
          <p:cNvPr id="25" name="正方形/長方形 24"/>
          <p:cNvSpPr/>
          <p:nvPr/>
        </p:nvSpPr>
        <p:spPr>
          <a:xfrm>
            <a:off x="609873" y="8957"/>
            <a:ext cx="6328523" cy="440570"/>
          </a:xfrm>
          <a:prstGeom prst="rect">
            <a:avLst/>
          </a:prstGeom>
        </p:spPr>
        <p:txBody>
          <a:bodyPr wrap="square">
            <a:spAutoFit/>
          </a:bodyPr>
          <a:lstStyle/>
          <a:p>
            <a:pPr>
              <a:spcBef>
                <a:spcPct val="50000"/>
              </a:spcBef>
            </a:pPr>
            <a:r>
              <a:rPr lang="ja-JP" altLang="en-US" sz="2263" b="1" dirty="0">
                <a:latin typeface="Meiryo UI" panose="020B0604030504040204" pitchFamily="50" charset="-128"/>
                <a:ea typeface="Meiryo UI" panose="020B0604030504040204" pitchFamily="50" charset="-128"/>
                <a:cs typeface="Meiryo UI" panose="020B0604030504040204" pitchFamily="50" charset="-128"/>
              </a:rPr>
              <a:t>おすすめモデルコース</a:t>
            </a:r>
            <a:endParaRPr lang="en-US" altLang="ja-JP" sz="2263"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413547" y="1432364"/>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448962" y="1099226"/>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4</a:t>
            </a:r>
            <a:r>
              <a:rPr lang="ja-JP" altLang="en-US" sz="1323" dirty="0">
                <a:latin typeface="Meiryo UI" panose="020B0604030504040204" pitchFamily="50" charset="-128"/>
                <a:ea typeface="Meiryo UI" panose="020B0604030504040204" pitchFamily="50" charset="-128"/>
              </a:rPr>
              <a:t>　</a:t>
            </a:r>
          </a:p>
        </p:txBody>
      </p:sp>
      <p:sp>
        <p:nvSpPr>
          <p:cNvPr id="18" name="テキスト ボックス 17"/>
          <p:cNvSpPr txBox="1"/>
          <p:nvPr/>
        </p:nvSpPr>
        <p:spPr>
          <a:xfrm>
            <a:off x="1499780" y="1094850"/>
            <a:ext cx="299566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浦上天主堂　</a:t>
            </a:r>
          </a:p>
        </p:txBody>
      </p:sp>
      <p:sp>
        <p:nvSpPr>
          <p:cNvPr id="22" name="テキスト ボックス 21"/>
          <p:cNvSpPr txBox="1"/>
          <p:nvPr/>
        </p:nvSpPr>
        <p:spPr>
          <a:xfrm>
            <a:off x="3154367" y="1513640"/>
            <a:ext cx="7072889" cy="1585562"/>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キリシタン禁教令が解かれた後、信徒達が「祈りの城」として創建した天主堂は爆心地の東北約</a:t>
            </a:r>
            <a:r>
              <a:rPr lang="en-US" altLang="ja-JP" sz="1213" dirty="0">
                <a:latin typeface="Meiryo UI" panose="020B0604030504040204" pitchFamily="50" charset="-128"/>
                <a:ea typeface="Meiryo UI" panose="020B0604030504040204" pitchFamily="50" charset="-128"/>
              </a:rPr>
              <a:t>500</a:t>
            </a:r>
            <a:r>
              <a:rPr lang="ja-JP" altLang="en-US" sz="1213" dirty="0">
                <a:latin typeface="Meiryo UI" panose="020B0604030504040204" pitchFamily="50" charset="-128"/>
                <a:ea typeface="Meiryo UI" panose="020B0604030504040204" pitchFamily="50" charset="-128"/>
              </a:rPr>
              <a:t>メートルに位置しています。正面双塔にフランス製のアンジェラスの鐘が備えられましたが、原爆で建物は破壊され、この鐘も鐘楼ドームとともに崩れ落ちました。直系</a:t>
            </a:r>
            <a:r>
              <a:rPr lang="en-US" altLang="ja-JP" sz="1213" dirty="0">
                <a:latin typeface="Meiryo UI" panose="020B0604030504040204" pitchFamily="50" charset="-128"/>
                <a:ea typeface="Meiryo UI" panose="020B0604030504040204" pitchFamily="50" charset="-128"/>
              </a:rPr>
              <a:t>5.5</a:t>
            </a:r>
            <a:r>
              <a:rPr lang="ja-JP" altLang="en-US" sz="1213" dirty="0">
                <a:latin typeface="Meiryo UI" panose="020B0604030504040204" pitchFamily="50" charset="-128"/>
                <a:ea typeface="Meiryo UI" panose="020B0604030504040204" pitchFamily="50" charset="-128"/>
              </a:rPr>
              <a:t>メートル、重さ</a:t>
            </a:r>
            <a:r>
              <a:rPr lang="en-US" altLang="ja-JP" sz="1213" dirty="0">
                <a:latin typeface="Meiryo UI" panose="020B0604030504040204" pitchFamily="50" charset="-128"/>
                <a:ea typeface="Meiryo UI" panose="020B0604030504040204" pitchFamily="50" charset="-128"/>
              </a:rPr>
              <a:t>30</a:t>
            </a:r>
            <a:r>
              <a:rPr lang="ja-JP" altLang="en-US" sz="1213" dirty="0">
                <a:latin typeface="Meiryo UI" panose="020B0604030504040204" pitchFamily="50" charset="-128"/>
                <a:ea typeface="Meiryo UI" panose="020B0604030504040204" pitchFamily="50" charset="-128"/>
              </a:rPr>
              <a:t>トンのドームが、</a:t>
            </a:r>
            <a:r>
              <a:rPr lang="en-US" altLang="ja-JP" sz="1213" dirty="0">
                <a:latin typeface="Meiryo UI" panose="020B0604030504040204" pitchFamily="50" charset="-128"/>
                <a:ea typeface="Meiryo UI" panose="020B0604030504040204" pitchFamily="50" charset="-128"/>
              </a:rPr>
              <a:t>35</a:t>
            </a:r>
            <a:r>
              <a:rPr lang="ja-JP" altLang="en-US" sz="1213" dirty="0">
                <a:latin typeface="Meiryo UI" panose="020B0604030504040204" pitchFamily="50" charset="-128"/>
                <a:ea typeface="Meiryo UI" panose="020B0604030504040204" pitchFamily="50" charset="-128"/>
              </a:rPr>
              <a:t>メートルも吹き飛ばされたのです。</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これは原爆の威力のすさまじさを物語る貴重な資料として、現地保存されています。</a:t>
            </a:r>
            <a:endParaRPr lang="en-US" altLang="ja-JP" sz="1213" dirty="0">
              <a:latin typeface="Meiryo UI" panose="020B0604030504040204" pitchFamily="50" charset="-128"/>
              <a:ea typeface="Meiryo UI" panose="020B0604030504040204" pitchFamily="50" charset="-128"/>
            </a:endParaRPr>
          </a:p>
          <a:p>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現在の建物は昭和</a:t>
            </a:r>
            <a:r>
              <a:rPr lang="en-US" altLang="ja-JP" sz="1213" dirty="0">
                <a:latin typeface="Meiryo UI" panose="020B0604030504040204" pitchFamily="50" charset="-128"/>
                <a:ea typeface="Meiryo UI" panose="020B0604030504040204" pitchFamily="50" charset="-128"/>
              </a:rPr>
              <a:t>34</a:t>
            </a:r>
            <a:r>
              <a:rPr lang="ja-JP" altLang="en-US" sz="1213" dirty="0">
                <a:latin typeface="Meiryo UI" panose="020B0604030504040204" pitchFamily="50" charset="-128"/>
                <a:ea typeface="Meiryo UI" panose="020B0604030504040204" pitchFamily="50" charset="-128"/>
              </a:rPr>
              <a:t>年（</a:t>
            </a:r>
            <a:r>
              <a:rPr lang="en-US" altLang="ja-JP" sz="1213" dirty="0">
                <a:latin typeface="Meiryo UI" panose="020B0604030504040204" pitchFamily="50" charset="-128"/>
                <a:ea typeface="Meiryo UI" panose="020B0604030504040204" pitchFamily="50" charset="-128"/>
              </a:rPr>
              <a:t>1959</a:t>
            </a:r>
            <a:r>
              <a:rPr lang="ja-JP" altLang="en-US" sz="1213" dirty="0">
                <a:latin typeface="Meiryo UI" panose="020B0604030504040204" pitchFamily="50" charset="-128"/>
                <a:ea typeface="Meiryo UI" panose="020B0604030504040204" pitchFamily="50" charset="-128"/>
              </a:rPr>
              <a:t>）に鉄筋コンクリートで再建されたもので、昭和</a:t>
            </a:r>
            <a:r>
              <a:rPr lang="en-US" altLang="ja-JP" sz="1213" dirty="0">
                <a:latin typeface="Meiryo UI" panose="020B0604030504040204" pitchFamily="50" charset="-128"/>
                <a:ea typeface="Meiryo UI" panose="020B0604030504040204" pitchFamily="50" charset="-128"/>
              </a:rPr>
              <a:t>55</a:t>
            </a:r>
            <a:r>
              <a:rPr lang="ja-JP" altLang="en-US" sz="1213" dirty="0">
                <a:latin typeface="Meiryo UI" panose="020B0604030504040204" pitchFamily="50" charset="-128"/>
                <a:ea typeface="Meiryo UI" panose="020B0604030504040204" pitchFamily="50" charset="-128"/>
              </a:rPr>
              <a:t>年（</a:t>
            </a:r>
            <a:r>
              <a:rPr lang="en-US" altLang="ja-JP" sz="1213" dirty="0">
                <a:latin typeface="Meiryo UI" panose="020B0604030504040204" pitchFamily="50" charset="-128"/>
                <a:ea typeface="Meiryo UI" panose="020B0604030504040204" pitchFamily="50" charset="-128"/>
              </a:rPr>
              <a:t>1980</a:t>
            </a:r>
            <a:r>
              <a:rPr lang="ja-JP" altLang="en-US" sz="1213" dirty="0">
                <a:latin typeface="Meiryo UI" panose="020B0604030504040204" pitchFamily="50" charset="-128"/>
                <a:ea typeface="Meiryo UI" panose="020B0604030504040204" pitchFamily="50" charset="-128"/>
              </a:rPr>
              <a:t>）にレンガタイルで改装し、当時の姿に復元されました。周囲には被爆した石像などがそのままの姿で安置され、今も原爆の爆風に耐えた一方のアンジェラスの鐘が時を告げています。</a:t>
            </a:r>
          </a:p>
        </p:txBody>
      </p:sp>
      <p:cxnSp>
        <p:nvCxnSpPr>
          <p:cNvPr id="23" name="直線コネクタ 22"/>
          <p:cNvCxnSpPr/>
          <p:nvPr/>
        </p:nvCxnSpPr>
        <p:spPr>
          <a:xfrm>
            <a:off x="413547" y="3668768"/>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448962" y="3335630"/>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5</a:t>
            </a:r>
            <a:r>
              <a:rPr lang="ja-JP" altLang="en-US" sz="1323" dirty="0">
                <a:latin typeface="Meiryo UI" panose="020B0604030504040204" pitchFamily="50" charset="-128"/>
                <a:ea typeface="Meiryo UI" panose="020B0604030504040204" pitchFamily="50" charset="-128"/>
              </a:rPr>
              <a:t>　</a:t>
            </a:r>
          </a:p>
        </p:txBody>
      </p:sp>
      <p:sp>
        <p:nvSpPr>
          <p:cNvPr id="27" name="テキスト ボックス 26"/>
          <p:cNvSpPr txBox="1"/>
          <p:nvPr/>
        </p:nvSpPr>
        <p:spPr>
          <a:xfrm>
            <a:off x="1499780" y="3331254"/>
            <a:ext cx="393012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長崎市永井隆記念館・如己堂　</a:t>
            </a:r>
          </a:p>
        </p:txBody>
      </p:sp>
      <p:sp>
        <p:nvSpPr>
          <p:cNvPr id="32" name="テキスト ボックス 31"/>
          <p:cNvSpPr txBox="1"/>
          <p:nvPr/>
        </p:nvSpPr>
        <p:spPr>
          <a:xfrm>
            <a:off x="3155537" y="3750057"/>
            <a:ext cx="6999390" cy="1772216"/>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原爆によって愛妻を亡くし、自身もまた被爆による白血病と戦いながらも、多数の被爆者を治療、救済し、死の直前まで原子病の研究を続けました。その生き様は、原爆投下の第</a:t>
            </a:r>
            <a:r>
              <a:rPr lang="en-US" altLang="ja-JP" sz="1213" dirty="0">
                <a:latin typeface="Meiryo UI" panose="020B0604030504040204" pitchFamily="50" charset="-128"/>
                <a:ea typeface="Meiryo UI" panose="020B0604030504040204" pitchFamily="50" charset="-128"/>
              </a:rPr>
              <a:t>1</a:t>
            </a:r>
            <a:r>
              <a:rPr lang="ja-JP" altLang="en-US" sz="1213" dirty="0">
                <a:latin typeface="Meiryo UI" panose="020B0604030504040204" pitchFamily="50" charset="-128"/>
                <a:ea typeface="Meiryo UI" panose="020B0604030504040204" pitchFamily="50" charset="-128"/>
              </a:rPr>
              <a:t>級の証言記録であると同時に、キリスト教徒として平和を希求した人間愛に満ちたものでした。</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白血病に倒れ、病に伏しながらも如己堂（にょこどう）と名付けた</a:t>
            </a:r>
            <a:r>
              <a:rPr lang="en-US" altLang="ja-JP" sz="1213" dirty="0">
                <a:latin typeface="Meiryo UI" panose="020B0604030504040204" pitchFamily="50" charset="-128"/>
                <a:ea typeface="Meiryo UI" panose="020B0604030504040204" pitchFamily="50" charset="-128"/>
              </a:rPr>
              <a:t>2</a:t>
            </a:r>
            <a:r>
              <a:rPr lang="ja-JP" altLang="en-US" sz="1213" dirty="0">
                <a:latin typeface="Meiryo UI" panose="020B0604030504040204" pitchFamily="50" charset="-128"/>
                <a:ea typeface="Meiryo UI" panose="020B0604030504040204" pitchFamily="50" charset="-128"/>
              </a:rPr>
              <a:t>畳一間の部屋に子ども達と住まい、原爆、人間、愛、平和に関する多数の著書を執筆しました。</a:t>
            </a:r>
            <a:endParaRPr lang="en-US" altLang="ja-JP" sz="1213" dirty="0">
              <a:latin typeface="Meiryo UI" panose="020B0604030504040204" pitchFamily="50" charset="-128"/>
              <a:ea typeface="Meiryo UI" panose="020B0604030504040204" pitchFamily="50" charset="-128"/>
            </a:endParaRPr>
          </a:p>
          <a:p>
            <a:endParaRPr lang="ja-JP" altLang="en-US"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如己堂に隣接する永井隆記念館には、博士の遺品、書画のほか関係写真などが展示されています。年間を通して全国から訪れる来場者は</a:t>
            </a:r>
            <a:r>
              <a:rPr lang="en-US" altLang="ja-JP" sz="1213" dirty="0">
                <a:latin typeface="Meiryo UI" panose="020B0604030504040204" pitchFamily="50" charset="-128"/>
                <a:ea typeface="Meiryo UI" panose="020B0604030504040204" pitchFamily="50" charset="-128"/>
              </a:rPr>
              <a:t>15</a:t>
            </a:r>
            <a:r>
              <a:rPr lang="ja-JP" altLang="en-US" sz="1213" dirty="0">
                <a:latin typeface="Meiryo UI" panose="020B0604030504040204" pitchFamily="50" charset="-128"/>
                <a:ea typeface="Meiryo UI" panose="020B0604030504040204" pitchFamily="50" charset="-128"/>
              </a:rPr>
              <a:t>万人を超え、永井隆博士の意志を発信し続ける全国の学生の平和学習の発信基地となっています。</a:t>
            </a:r>
            <a:endParaRPr lang="en-US" altLang="ja-JP" sz="1213" dirty="0">
              <a:latin typeface="Meiryo UI" panose="020B0604030504040204" pitchFamily="50" charset="-128"/>
              <a:ea typeface="Meiryo UI" panose="020B0604030504040204" pitchFamily="50" charset="-128"/>
            </a:endParaRPr>
          </a:p>
        </p:txBody>
      </p:sp>
      <p:cxnSp>
        <p:nvCxnSpPr>
          <p:cNvPr id="33" name="直線コネクタ 32"/>
          <p:cNvCxnSpPr/>
          <p:nvPr/>
        </p:nvCxnSpPr>
        <p:spPr>
          <a:xfrm>
            <a:off x="416587" y="5817151"/>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34" name="テキスト ボックス 33"/>
          <p:cNvSpPr txBox="1"/>
          <p:nvPr/>
        </p:nvSpPr>
        <p:spPr>
          <a:xfrm>
            <a:off x="535998" y="5484013"/>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6</a:t>
            </a:r>
            <a:r>
              <a:rPr lang="ja-JP" altLang="en-US" sz="1323" dirty="0">
                <a:latin typeface="Meiryo UI" panose="020B0604030504040204" pitchFamily="50" charset="-128"/>
                <a:ea typeface="Meiryo UI" panose="020B0604030504040204" pitchFamily="50" charset="-128"/>
              </a:rPr>
              <a:t>　</a:t>
            </a:r>
          </a:p>
        </p:txBody>
      </p:sp>
      <p:sp>
        <p:nvSpPr>
          <p:cNvPr id="35" name="テキスト ボックス 34"/>
          <p:cNvSpPr txBox="1"/>
          <p:nvPr/>
        </p:nvSpPr>
        <p:spPr>
          <a:xfrm>
            <a:off x="1502820" y="5479637"/>
            <a:ext cx="299566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山里小学校防空壕跡</a:t>
            </a:r>
          </a:p>
        </p:txBody>
      </p:sp>
      <p:sp>
        <p:nvSpPr>
          <p:cNvPr id="38" name="テキスト ボックス 37"/>
          <p:cNvSpPr txBox="1"/>
          <p:nvPr/>
        </p:nvSpPr>
        <p:spPr>
          <a:xfrm>
            <a:off x="3137259" y="5995629"/>
            <a:ext cx="7072889" cy="1025602"/>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爆心地から北へ約</a:t>
            </a:r>
            <a:r>
              <a:rPr lang="en-US" altLang="ja-JP" sz="1213" dirty="0">
                <a:latin typeface="Meiryo UI" panose="020B0604030504040204" pitchFamily="50" charset="-128"/>
                <a:ea typeface="Meiryo UI" panose="020B0604030504040204" pitchFamily="50" charset="-128"/>
              </a:rPr>
              <a:t>600</a:t>
            </a:r>
            <a:r>
              <a:rPr lang="ja-JP" altLang="en-US" sz="1213" dirty="0">
                <a:latin typeface="Meiryo UI" panose="020B0604030504040204" pitchFamily="50" charset="-128"/>
                <a:ea typeface="Meiryo UI" panose="020B0604030504040204" pitchFamily="50" charset="-128"/>
              </a:rPr>
              <a:t>メートルの場所にある山里小学校は、鉄筋コンクリート</a:t>
            </a:r>
            <a:r>
              <a:rPr lang="en-US" altLang="ja-JP" sz="1213" dirty="0">
                <a:latin typeface="Meiryo UI" panose="020B0604030504040204" pitchFamily="50" charset="-128"/>
                <a:ea typeface="Meiryo UI" panose="020B0604030504040204" pitchFamily="50" charset="-128"/>
              </a:rPr>
              <a:t>3</a:t>
            </a:r>
            <a:r>
              <a:rPr lang="ja-JP" altLang="en-US" sz="1213" dirty="0">
                <a:latin typeface="Meiryo UI" panose="020B0604030504040204" pitchFamily="50" charset="-128"/>
                <a:ea typeface="Meiryo UI" panose="020B0604030504040204" pitchFamily="50" charset="-128"/>
              </a:rPr>
              <a:t>階建ての校舎の北側</a:t>
            </a:r>
            <a:r>
              <a:rPr lang="en-US" altLang="ja-JP" sz="1213" dirty="0">
                <a:latin typeface="Meiryo UI" panose="020B0604030504040204" pitchFamily="50" charset="-128"/>
                <a:ea typeface="Meiryo UI" panose="020B0604030504040204" pitchFamily="50" charset="-128"/>
              </a:rPr>
              <a:t>1</a:t>
            </a:r>
            <a:r>
              <a:rPr lang="ja-JP" altLang="en-US" sz="1213" dirty="0">
                <a:latin typeface="Meiryo UI" panose="020B0604030504040204" pitchFamily="50" charset="-128"/>
                <a:ea typeface="Meiryo UI" panose="020B0604030504040204" pitchFamily="50" charset="-128"/>
              </a:rPr>
              <a:t>、</a:t>
            </a:r>
            <a:r>
              <a:rPr lang="en-US" altLang="ja-JP" sz="1213" dirty="0">
                <a:latin typeface="Meiryo UI" panose="020B0604030504040204" pitchFamily="50" charset="-128"/>
                <a:ea typeface="Meiryo UI" panose="020B0604030504040204" pitchFamily="50" charset="-128"/>
              </a:rPr>
              <a:t>2</a:t>
            </a:r>
            <a:r>
              <a:rPr lang="ja-JP" altLang="en-US" sz="1213" dirty="0">
                <a:latin typeface="Meiryo UI" panose="020B0604030504040204" pitchFamily="50" charset="-128"/>
                <a:ea typeface="Meiryo UI" panose="020B0604030504040204" pitchFamily="50" charset="-128"/>
              </a:rPr>
              <a:t>階を残して倒壊、教師</a:t>
            </a:r>
            <a:r>
              <a:rPr lang="en-US" altLang="ja-JP" sz="1213" dirty="0">
                <a:latin typeface="Meiryo UI" panose="020B0604030504040204" pitchFamily="50" charset="-128"/>
                <a:ea typeface="Meiryo UI" panose="020B0604030504040204" pitchFamily="50" charset="-128"/>
              </a:rPr>
              <a:t>28</a:t>
            </a:r>
            <a:r>
              <a:rPr lang="ja-JP" altLang="en-US" sz="1213" dirty="0">
                <a:latin typeface="Meiryo UI" panose="020B0604030504040204" pitchFamily="50" charset="-128"/>
                <a:ea typeface="Meiryo UI" panose="020B0604030504040204" pitchFamily="50" charset="-128"/>
              </a:rPr>
              <a:t>名、児童</a:t>
            </a:r>
            <a:r>
              <a:rPr lang="en-US" altLang="ja-JP" sz="1213" dirty="0">
                <a:latin typeface="Meiryo UI" panose="020B0604030504040204" pitchFamily="50" charset="-128"/>
                <a:ea typeface="Meiryo UI" panose="020B0604030504040204" pitchFamily="50" charset="-128"/>
              </a:rPr>
              <a:t>1581</a:t>
            </a:r>
            <a:r>
              <a:rPr lang="ja-JP" altLang="en-US" sz="1213" dirty="0">
                <a:latin typeface="Meiryo UI" panose="020B0604030504040204" pitchFamily="50" charset="-128"/>
                <a:ea typeface="Meiryo UI" panose="020B0604030504040204" pitchFamily="50" charset="-128"/>
              </a:rPr>
              <a:t>人のうち約</a:t>
            </a:r>
            <a:r>
              <a:rPr lang="en-US" altLang="ja-JP" sz="1213" dirty="0">
                <a:latin typeface="Meiryo UI" panose="020B0604030504040204" pitchFamily="50" charset="-128"/>
                <a:ea typeface="Meiryo UI" panose="020B0604030504040204" pitchFamily="50" charset="-128"/>
              </a:rPr>
              <a:t>1300</a:t>
            </a:r>
            <a:r>
              <a:rPr lang="ja-JP" altLang="en-US" sz="1213" dirty="0">
                <a:latin typeface="Meiryo UI" panose="020B0604030504040204" pitchFamily="50" charset="-128"/>
                <a:ea typeface="Meiryo UI" panose="020B0604030504040204" pitchFamily="50" charset="-128"/>
              </a:rPr>
              <a:t>人が亡くなるほどの甚大な被害を受けました。</a:t>
            </a:r>
            <a:endParaRPr lang="en-US" altLang="ja-JP" sz="1213" dirty="0">
              <a:latin typeface="Meiryo UI" panose="020B0604030504040204" pitchFamily="50" charset="-128"/>
              <a:ea typeface="Meiryo UI" panose="020B0604030504040204" pitchFamily="50" charset="-128"/>
            </a:endParaRPr>
          </a:p>
          <a:p>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当時新しい防空壕を掘るために作業中であった教師や近隣住民が、この防空壕の内外で、犠牲になったと言われています。以来、この学校では定着した平和教育が行われ、平和の尊さを後世に伝えるバトンを渡し続けています。</a:t>
            </a:r>
          </a:p>
        </p:txBody>
      </p:sp>
      <p:pic>
        <p:nvPicPr>
          <p:cNvPr id="39" name="図 38"/>
          <p:cNvPicPr>
            <a:picLocks noChangeAspect="1"/>
          </p:cNvPicPr>
          <p:nvPr/>
        </p:nvPicPr>
        <p:blipFill rotWithShape="1">
          <a:blip r:embed="rId2"/>
          <a:srcRect l="13046" t="26518" r="48483" b="21392"/>
          <a:stretch/>
        </p:blipFill>
        <p:spPr>
          <a:xfrm>
            <a:off x="434546" y="1494576"/>
            <a:ext cx="1373711" cy="1045732"/>
          </a:xfrm>
          <a:prstGeom prst="rect">
            <a:avLst/>
          </a:prstGeom>
        </p:spPr>
      </p:pic>
      <p:pic>
        <p:nvPicPr>
          <p:cNvPr id="40" name="図 39"/>
          <p:cNvPicPr>
            <a:picLocks noChangeAspect="1"/>
          </p:cNvPicPr>
          <p:nvPr/>
        </p:nvPicPr>
        <p:blipFill rotWithShape="1">
          <a:blip r:embed="rId3"/>
          <a:srcRect l="12780" t="26518" r="48350" b="21629"/>
          <a:stretch/>
        </p:blipFill>
        <p:spPr>
          <a:xfrm>
            <a:off x="1850856" y="2216570"/>
            <a:ext cx="1202155" cy="901616"/>
          </a:xfrm>
          <a:prstGeom prst="rect">
            <a:avLst/>
          </a:prstGeom>
        </p:spPr>
      </p:pic>
      <p:pic>
        <p:nvPicPr>
          <p:cNvPr id="41" name="図 40"/>
          <p:cNvPicPr>
            <a:picLocks noChangeAspect="1"/>
          </p:cNvPicPr>
          <p:nvPr/>
        </p:nvPicPr>
        <p:blipFill rotWithShape="1">
          <a:blip r:embed="rId4"/>
          <a:srcRect l="15042" t="19652" r="50613" b="32047"/>
          <a:stretch/>
        </p:blipFill>
        <p:spPr>
          <a:xfrm>
            <a:off x="453814" y="3742717"/>
            <a:ext cx="1354443" cy="1070955"/>
          </a:xfrm>
          <a:prstGeom prst="rect">
            <a:avLst/>
          </a:prstGeom>
        </p:spPr>
      </p:pic>
      <p:pic>
        <p:nvPicPr>
          <p:cNvPr id="42" name="図 41"/>
          <p:cNvPicPr>
            <a:picLocks noChangeAspect="1"/>
          </p:cNvPicPr>
          <p:nvPr/>
        </p:nvPicPr>
        <p:blipFill rotWithShape="1">
          <a:blip r:embed="rId5"/>
          <a:srcRect l="12380" t="19652" r="47950" b="28732"/>
          <a:stretch/>
        </p:blipFill>
        <p:spPr>
          <a:xfrm>
            <a:off x="1846265" y="4450231"/>
            <a:ext cx="1264868" cy="925306"/>
          </a:xfrm>
          <a:prstGeom prst="rect">
            <a:avLst/>
          </a:prstGeom>
        </p:spPr>
      </p:pic>
      <p:pic>
        <p:nvPicPr>
          <p:cNvPr id="43" name="図 42"/>
          <p:cNvPicPr>
            <a:picLocks noChangeAspect="1"/>
          </p:cNvPicPr>
          <p:nvPr/>
        </p:nvPicPr>
        <p:blipFill rotWithShape="1">
          <a:blip r:embed="rId6"/>
          <a:srcRect l="12646" t="32911" r="48350" b="14999"/>
          <a:stretch/>
        </p:blipFill>
        <p:spPr>
          <a:xfrm>
            <a:off x="448963" y="5884594"/>
            <a:ext cx="1397303" cy="1049169"/>
          </a:xfrm>
          <a:prstGeom prst="rect">
            <a:avLst/>
          </a:prstGeom>
        </p:spPr>
      </p:pic>
      <p:pic>
        <p:nvPicPr>
          <p:cNvPr id="44" name="図 43"/>
          <p:cNvPicPr>
            <a:picLocks noChangeAspect="1"/>
          </p:cNvPicPr>
          <p:nvPr/>
        </p:nvPicPr>
        <p:blipFill rotWithShape="1">
          <a:blip r:embed="rId7"/>
          <a:srcRect l="21698" t="21072" r="57136" b="52883"/>
          <a:stretch/>
        </p:blipFill>
        <p:spPr>
          <a:xfrm>
            <a:off x="1870868" y="6470239"/>
            <a:ext cx="1262853" cy="873672"/>
          </a:xfrm>
          <a:prstGeom prst="rect">
            <a:avLst/>
          </a:prstGeom>
        </p:spPr>
      </p:pic>
    </p:spTree>
    <p:extLst>
      <p:ext uri="{BB962C8B-B14F-4D97-AF65-F5344CB8AC3E}">
        <p14:creationId xmlns:p14="http://schemas.microsoft.com/office/powerpoint/2010/main" val="10749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13548" y="563719"/>
            <a:ext cx="9885105" cy="477578"/>
          </a:xfrm>
          <a:prstGeom prst="roundRect">
            <a:avLst/>
          </a:prstGeom>
          <a:solidFill>
            <a:srgbClr val="C000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spcBef>
                <a:spcPct val="50000"/>
              </a:spcBef>
              <a:buNone/>
            </a:pP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コース⑥　原爆と平和を学ぶ</a:t>
            </a:r>
            <a:r>
              <a:rPr lang="en-US" altLang="ja-JP" sz="2205" b="1" dirty="0">
                <a:latin typeface="Meiryo UI" panose="020B0604030504040204" pitchFamily="50" charset="-128"/>
                <a:ea typeface="Meiryo UI" panose="020B0604030504040204" pitchFamily="50" charset="-128"/>
                <a:cs typeface="Meiryo UI" panose="020B0604030504040204" pitchFamily="50" charset="-128"/>
              </a:rPr>
              <a:t>PEACE</a:t>
            </a:r>
            <a:r>
              <a:rPr lang="ja-JP" altLang="en-US" sz="2205" b="1" dirty="0">
                <a:latin typeface="Meiryo UI" panose="020B0604030504040204" pitchFamily="50" charset="-128"/>
                <a:ea typeface="Meiryo UI" panose="020B0604030504040204" pitchFamily="50" charset="-128"/>
                <a:cs typeface="Meiryo UI" panose="020B0604030504040204" pitchFamily="50" charset="-128"/>
              </a:rPr>
              <a:t>コース　　スポット紹介</a:t>
            </a:r>
          </a:p>
        </p:txBody>
      </p:sp>
      <p:cxnSp>
        <p:nvCxnSpPr>
          <p:cNvPr id="31" name="直線コネクタ 30"/>
          <p:cNvCxnSpPr/>
          <p:nvPr/>
        </p:nvCxnSpPr>
        <p:spPr>
          <a:xfrm>
            <a:off x="420755" y="441688"/>
            <a:ext cx="9885106" cy="7674"/>
          </a:xfrm>
          <a:prstGeom prst="line">
            <a:avLst/>
          </a:prstGeom>
          <a:ln w="38100">
            <a:solidFill>
              <a:srgbClr val="C00000"/>
            </a:solidFill>
          </a:ln>
        </p:spPr>
        <p:style>
          <a:lnRef idx="3">
            <a:schemeClr val="accent1"/>
          </a:lnRef>
          <a:fillRef idx="0">
            <a:schemeClr val="accent1"/>
          </a:fillRef>
          <a:effectRef idx="2">
            <a:schemeClr val="accent1"/>
          </a:effectRef>
          <a:fontRef idx="minor">
            <a:schemeClr val="tx1"/>
          </a:fontRef>
        </p:style>
      </p:cxnSp>
      <p:sp>
        <p:nvSpPr>
          <p:cNvPr id="24" name="テキスト ボックス 23"/>
          <p:cNvSpPr txBox="1"/>
          <p:nvPr/>
        </p:nvSpPr>
        <p:spPr>
          <a:xfrm>
            <a:off x="8433245" y="631701"/>
            <a:ext cx="1707148" cy="299160"/>
          </a:xfrm>
          <a:prstGeom prst="roundRect">
            <a:avLst/>
          </a:prstGeom>
          <a:solidFill>
            <a:srgbClr val="002060">
              <a:alpha val="74000"/>
            </a:srgbClr>
          </a:solidFill>
          <a:ln>
            <a:solidFill>
              <a:schemeClr val="accent2">
                <a:lumMod val="75000"/>
              </a:schemeClr>
            </a:solidFill>
          </a:ln>
        </p:spPr>
        <p:txBody>
          <a:bodyPr wrap="square" rtlCol="0">
            <a:spAutoFit/>
          </a:bodyPr>
          <a:lstStyle/>
          <a:p>
            <a:pPr algn="ctr"/>
            <a:r>
              <a:rPr lang="ja-JP" altLang="en-US" sz="1157" dirty="0">
                <a:solidFill>
                  <a:schemeClr val="bg1"/>
                </a:solidFill>
                <a:latin typeface="Meiryo UI" panose="020B0604030504040204" pitchFamily="50" charset="-128"/>
                <a:ea typeface="Meiryo UI" panose="020B0604030504040204" pitchFamily="50" charset="-128"/>
              </a:rPr>
              <a:t>全行程：約</a:t>
            </a:r>
            <a:r>
              <a:rPr lang="en-US" altLang="ja-JP" sz="1157" dirty="0">
                <a:solidFill>
                  <a:schemeClr val="bg1"/>
                </a:solidFill>
                <a:latin typeface="Meiryo UI" panose="020B0604030504040204" pitchFamily="50" charset="-128"/>
                <a:ea typeface="Meiryo UI" panose="020B0604030504040204" pitchFamily="50" charset="-128"/>
              </a:rPr>
              <a:t>3</a:t>
            </a:r>
            <a:r>
              <a:rPr lang="ja-JP" altLang="en-US" sz="1157" dirty="0">
                <a:solidFill>
                  <a:schemeClr val="bg1"/>
                </a:solidFill>
                <a:latin typeface="Meiryo UI" panose="020B0604030504040204" pitchFamily="50" charset="-128"/>
                <a:ea typeface="Meiryo UI" panose="020B0604030504040204" pitchFamily="50" charset="-128"/>
              </a:rPr>
              <a:t>時間</a:t>
            </a:r>
            <a:r>
              <a:rPr lang="en-US" altLang="ja-JP" sz="1157" dirty="0">
                <a:solidFill>
                  <a:schemeClr val="bg1"/>
                </a:solidFill>
                <a:latin typeface="Meiryo UI" panose="020B0604030504040204" pitchFamily="50" charset="-128"/>
                <a:ea typeface="Meiryo UI" panose="020B0604030504040204" pitchFamily="50" charset="-128"/>
              </a:rPr>
              <a:t>30</a:t>
            </a:r>
            <a:r>
              <a:rPr lang="ja-JP" altLang="en-US" sz="1157" dirty="0">
                <a:solidFill>
                  <a:schemeClr val="bg1"/>
                </a:solidFill>
                <a:latin typeface="Meiryo UI" panose="020B0604030504040204" pitchFamily="50" charset="-128"/>
                <a:ea typeface="Meiryo UI" panose="020B0604030504040204" pitchFamily="50" charset="-128"/>
              </a:rPr>
              <a:t>分</a:t>
            </a:r>
          </a:p>
        </p:txBody>
      </p:sp>
      <p:sp>
        <p:nvSpPr>
          <p:cNvPr id="25" name="正方形/長方形 24"/>
          <p:cNvSpPr/>
          <p:nvPr/>
        </p:nvSpPr>
        <p:spPr>
          <a:xfrm>
            <a:off x="609873" y="8957"/>
            <a:ext cx="6328523" cy="440570"/>
          </a:xfrm>
          <a:prstGeom prst="rect">
            <a:avLst/>
          </a:prstGeom>
        </p:spPr>
        <p:txBody>
          <a:bodyPr wrap="square">
            <a:spAutoFit/>
          </a:bodyPr>
          <a:lstStyle/>
          <a:p>
            <a:pPr>
              <a:spcBef>
                <a:spcPct val="50000"/>
              </a:spcBef>
            </a:pPr>
            <a:r>
              <a:rPr lang="ja-JP" altLang="en-US" sz="2263" b="1" dirty="0">
                <a:latin typeface="Meiryo UI" panose="020B0604030504040204" pitchFamily="50" charset="-128"/>
                <a:ea typeface="Meiryo UI" panose="020B0604030504040204" pitchFamily="50" charset="-128"/>
                <a:cs typeface="Meiryo UI" panose="020B0604030504040204" pitchFamily="50" charset="-128"/>
              </a:rPr>
              <a:t>おすすめモデルコース</a:t>
            </a:r>
            <a:endParaRPr lang="en-US" altLang="ja-JP" sz="2263"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413547" y="1536868"/>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448962" y="1203730"/>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a:t>
            </a:r>
            <a:r>
              <a:rPr lang="en-US" altLang="ja-JP" sz="1323" dirty="0">
                <a:latin typeface="Meiryo UI" panose="020B0604030504040204" pitchFamily="50" charset="-128"/>
                <a:ea typeface="Meiryo UI" panose="020B0604030504040204" pitchFamily="50" charset="-128"/>
              </a:rPr>
              <a:t>7</a:t>
            </a:r>
            <a:r>
              <a:rPr lang="ja-JP" altLang="en-US" sz="1323" dirty="0">
                <a:latin typeface="Meiryo UI" panose="020B0604030504040204" pitchFamily="50" charset="-128"/>
                <a:ea typeface="Meiryo UI" panose="020B0604030504040204" pitchFamily="50" charset="-128"/>
              </a:rPr>
              <a:t>　</a:t>
            </a:r>
          </a:p>
        </p:txBody>
      </p:sp>
      <p:sp>
        <p:nvSpPr>
          <p:cNvPr id="18" name="テキスト ボックス 17"/>
          <p:cNvSpPr txBox="1"/>
          <p:nvPr/>
        </p:nvSpPr>
        <p:spPr>
          <a:xfrm>
            <a:off x="1499780" y="1212417"/>
            <a:ext cx="299566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平和公園　</a:t>
            </a:r>
          </a:p>
        </p:txBody>
      </p:sp>
      <p:sp>
        <p:nvSpPr>
          <p:cNvPr id="22" name="テキスト ボックス 21"/>
          <p:cNvSpPr txBox="1"/>
          <p:nvPr/>
        </p:nvSpPr>
        <p:spPr>
          <a:xfrm>
            <a:off x="3154613" y="1618144"/>
            <a:ext cx="7072889" cy="2518831"/>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原爆落下中心地公園北側の小高い丘に位置する平和公園は、悲惨な戦争を二度と繰り返さないという誓いと、世界平和への願いを込めてつくられた公園です。</a:t>
            </a:r>
            <a:endParaRPr lang="en-US" altLang="ja-JP" sz="1213" dirty="0">
              <a:latin typeface="Meiryo UI" panose="020B0604030504040204" pitchFamily="50" charset="-128"/>
              <a:ea typeface="Meiryo UI" panose="020B0604030504040204" pitchFamily="50" charset="-128"/>
            </a:endParaRPr>
          </a:p>
          <a:p>
            <a:br>
              <a:rPr lang="ja-JP" altLang="en-US" sz="1213" dirty="0">
                <a:latin typeface="Meiryo UI" panose="020B0604030504040204" pitchFamily="50" charset="-128"/>
                <a:ea typeface="Meiryo UI" panose="020B0604030504040204" pitchFamily="50" charset="-128"/>
              </a:rPr>
            </a:br>
            <a:r>
              <a:rPr lang="ja-JP" altLang="en-US" sz="1213" dirty="0">
                <a:latin typeface="Meiryo UI" panose="020B0604030504040204" pitchFamily="50" charset="-128"/>
                <a:ea typeface="Meiryo UI" panose="020B0604030504040204" pitchFamily="50" charset="-128"/>
              </a:rPr>
              <a:t>長崎市民の平和への願いを象徴する高さ</a:t>
            </a:r>
            <a:r>
              <a:rPr lang="en-US" altLang="ja-JP" sz="1213" dirty="0">
                <a:latin typeface="Meiryo UI" panose="020B0604030504040204" pitchFamily="50" charset="-128"/>
                <a:ea typeface="Meiryo UI" panose="020B0604030504040204" pitchFamily="50" charset="-128"/>
              </a:rPr>
              <a:t>9.7</a:t>
            </a:r>
            <a:r>
              <a:rPr lang="ja-JP" altLang="en-US" sz="1213" dirty="0">
                <a:latin typeface="Meiryo UI" panose="020B0604030504040204" pitchFamily="50" charset="-128"/>
                <a:ea typeface="Meiryo UI" panose="020B0604030504040204" pitchFamily="50" charset="-128"/>
              </a:rPr>
              <a:t>メートル、重さ</a:t>
            </a:r>
            <a:r>
              <a:rPr lang="en-US" altLang="ja-JP" sz="1213" dirty="0">
                <a:latin typeface="Meiryo UI" panose="020B0604030504040204" pitchFamily="50" charset="-128"/>
                <a:ea typeface="Meiryo UI" panose="020B0604030504040204" pitchFamily="50" charset="-128"/>
              </a:rPr>
              <a:t>30</a:t>
            </a:r>
            <a:r>
              <a:rPr lang="ja-JP" altLang="en-US" sz="1213" dirty="0">
                <a:latin typeface="Meiryo UI" panose="020B0604030504040204" pitchFamily="50" charset="-128"/>
                <a:ea typeface="Meiryo UI" panose="020B0604030504040204" pitchFamily="50" charset="-128"/>
              </a:rPr>
              <a:t>トン、青銅製の平和祈念像は、長崎出身の彫刻家北村西望氏により制作されました。「神の愛と仏の慈悲」を象徴とし、天を指した右手は“原爆の脅威”を、水平に伸ばした左手は“平和”を、軽く閉じた瞼は“に原爆犠牲者の冥福を祈る”という想いが込められています。</a:t>
            </a:r>
            <a:endParaRPr lang="en-US" altLang="ja-JP" sz="1213" dirty="0">
              <a:latin typeface="Meiryo UI" panose="020B0604030504040204" pitchFamily="50" charset="-128"/>
              <a:ea typeface="Meiryo UI" panose="020B0604030504040204" pitchFamily="50" charset="-128"/>
            </a:endParaRPr>
          </a:p>
          <a:p>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また、平和の泉は、原爆のため体内まで焼けただれ、水を求めながら苦しみ亡くなっていった被爆者たちの霊に水を捧げ、めい福を祈り、世界恒久平和と核兵器廃絶の願いを込めて建設された円形の泉です。</a:t>
            </a:r>
            <a:endParaRPr lang="en-US" altLang="ja-JP" sz="1213" dirty="0">
              <a:latin typeface="Meiryo UI" panose="020B0604030504040204" pitchFamily="50" charset="-128"/>
              <a:ea typeface="Meiryo UI" panose="020B0604030504040204" pitchFamily="50" charset="-128"/>
            </a:endParaRPr>
          </a:p>
          <a:p>
            <a:br>
              <a:rPr lang="ja-JP" altLang="en-US" sz="1213" dirty="0">
                <a:latin typeface="Meiryo UI" panose="020B0604030504040204" pitchFamily="50" charset="-128"/>
                <a:ea typeface="Meiryo UI" panose="020B0604030504040204" pitchFamily="50" charset="-128"/>
              </a:rPr>
            </a:br>
            <a:r>
              <a:rPr lang="ja-JP" altLang="en-US" sz="1213" dirty="0">
                <a:latin typeface="Meiryo UI" panose="020B0604030504040204" pitchFamily="50" charset="-128"/>
                <a:ea typeface="Meiryo UI" panose="020B0604030504040204" pitchFamily="50" charset="-128"/>
              </a:rPr>
              <a:t>正面の黒い御影石には、「のどが乾いてたまりませんでした　水にはあぶらのようなものが一面に浮いていました　どうしても水が欲しくて　とうとうあぶらの浮いたまま飲みました」という、被爆し水を求めてさまよった少女の手記の一節が刻まれています。</a:t>
            </a:r>
            <a:endParaRPr lang="en-US" altLang="ja-JP" sz="1213" dirty="0">
              <a:latin typeface="Meiryo UI" panose="020B0604030504040204" pitchFamily="50" charset="-128"/>
              <a:ea typeface="Meiryo UI" panose="020B0604030504040204" pitchFamily="50" charset="-128"/>
            </a:endParaRPr>
          </a:p>
        </p:txBody>
      </p:sp>
      <p:cxnSp>
        <p:nvCxnSpPr>
          <p:cNvPr id="23" name="直線コネクタ 22"/>
          <p:cNvCxnSpPr/>
          <p:nvPr/>
        </p:nvCxnSpPr>
        <p:spPr>
          <a:xfrm>
            <a:off x="413547" y="4792186"/>
            <a:ext cx="9885106" cy="7674"/>
          </a:xfrm>
          <a:prstGeom prst="line">
            <a:avLst/>
          </a:prstGeom>
          <a:ln w="38100">
            <a:solidFill>
              <a:schemeClr val="accent2">
                <a:lumMod val="75000"/>
              </a:schemeClr>
            </a:solidFill>
          </a:ln>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448962" y="4459048"/>
            <a:ext cx="139730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スポット８　</a:t>
            </a:r>
          </a:p>
        </p:txBody>
      </p:sp>
      <p:sp>
        <p:nvSpPr>
          <p:cNvPr id="27" name="テキスト ボックス 26"/>
          <p:cNvSpPr txBox="1"/>
          <p:nvPr/>
        </p:nvSpPr>
        <p:spPr>
          <a:xfrm>
            <a:off x="1499780" y="4454672"/>
            <a:ext cx="3930123" cy="295915"/>
          </a:xfrm>
          <a:prstGeom prst="rect">
            <a:avLst/>
          </a:prstGeom>
          <a:noFill/>
        </p:spPr>
        <p:txBody>
          <a:bodyPr wrap="square" rtlCol="0">
            <a:spAutoFit/>
          </a:bodyPr>
          <a:lstStyle/>
          <a:p>
            <a:r>
              <a:rPr lang="ja-JP" altLang="en-US" sz="1323" dirty="0">
                <a:latin typeface="Meiryo UI" panose="020B0604030504040204" pitchFamily="50" charset="-128"/>
                <a:ea typeface="Meiryo UI" panose="020B0604030504040204" pitchFamily="50" charset="-128"/>
              </a:rPr>
              <a:t>城山小平和祈念館</a:t>
            </a:r>
            <a:endParaRPr lang="ja-JP" altLang="en-US" sz="1543"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3201740" y="4960456"/>
            <a:ext cx="6999390" cy="1772216"/>
          </a:xfrm>
          <a:prstGeom prst="rect">
            <a:avLst/>
          </a:prstGeom>
          <a:noFill/>
        </p:spPr>
        <p:txBody>
          <a:bodyPr wrap="square" rtlCol="0">
            <a:spAutoFit/>
          </a:bodyPr>
          <a:lstStyle/>
          <a:p>
            <a:r>
              <a:rPr lang="ja-JP" altLang="en-US" sz="1213" dirty="0">
                <a:latin typeface="Meiryo UI" panose="020B0604030504040204" pitchFamily="50" charset="-128"/>
                <a:ea typeface="Meiryo UI" panose="020B0604030504040204" pitchFamily="50" charset="-128"/>
              </a:rPr>
              <a:t>原爆落下中心地から西に約</a:t>
            </a:r>
            <a:r>
              <a:rPr lang="en-US" altLang="ja-JP" sz="1213" dirty="0">
                <a:latin typeface="Meiryo UI" panose="020B0604030504040204" pitchFamily="50" charset="-128"/>
                <a:ea typeface="Meiryo UI" panose="020B0604030504040204" pitchFamily="50" charset="-128"/>
              </a:rPr>
              <a:t>500</a:t>
            </a:r>
            <a:r>
              <a:rPr lang="ja-JP" altLang="en-US" sz="1213" dirty="0">
                <a:latin typeface="Meiryo UI" panose="020B0604030504040204" pitchFamily="50" charset="-128"/>
                <a:ea typeface="Meiryo UI" panose="020B0604030504040204" pitchFamily="50" charset="-128"/>
              </a:rPr>
              <a:t>メートル離れた小高い丘の上に位置するこの小学校は、大正</a:t>
            </a:r>
            <a:r>
              <a:rPr lang="en-US" altLang="ja-JP" sz="1213" dirty="0">
                <a:latin typeface="Meiryo UI" panose="020B0604030504040204" pitchFamily="50" charset="-128"/>
                <a:ea typeface="Meiryo UI" panose="020B0604030504040204" pitchFamily="50" charset="-128"/>
              </a:rPr>
              <a:t>12(1923)</a:t>
            </a:r>
            <a:r>
              <a:rPr lang="ja-JP" altLang="en-US" sz="1213" dirty="0">
                <a:latin typeface="Meiryo UI" panose="020B0604030504040204" pitchFamily="50" charset="-128"/>
                <a:ea typeface="Meiryo UI" panose="020B0604030504040204" pitchFamily="50" charset="-128"/>
              </a:rPr>
              <a:t>年、</a:t>
            </a:r>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九州初のコンクリート</a:t>
            </a:r>
            <a:r>
              <a:rPr lang="en-US" altLang="ja-JP" sz="1213" dirty="0">
                <a:latin typeface="Meiryo UI" panose="020B0604030504040204" pitchFamily="50" charset="-128"/>
                <a:ea typeface="Meiryo UI" panose="020B0604030504040204" pitchFamily="50" charset="-128"/>
              </a:rPr>
              <a:t>3</a:t>
            </a:r>
            <a:r>
              <a:rPr lang="ja-JP" altLang="en-US" sz="1213" dirty="0">
                <a:latin typeface="Meiryo UI" panose="020B0604030504040204" pitchFamily="50" charset="-128"/>
                <a:ea typeface="Meiryo UI" panose="020B0604030504040204" pitchFamily="50" charset="-128"/>
              </a:rPr>
              <a:t>階建て校舎として設立されました。緑に囲まれた白亜の校舎は、モダンな学校として当時は有名でしたが、原爆により</a:t>
            </a:r>
            <a:r>
              <a:rPr lang="en-US" altLang="ja-JP" sz="1213" dirty="0">
                <a:latin typeface="Meiryo UI" panose="020B0604030504040204" pitchFamily="50" charset="-128"/>
                <a:ea typeface="Meiryo UI" panose="020B0604030504040204" pitchFamily="50" charset="-128"/>
              </a:rPr>
              <a:t>1400</a:t>
            </a:r>
            <a:r>
              <a:rPr lang="ja-JP" altLang="en-US" sz="1213" dirty="0">
                <a:latin typeface="Meiryo UI" panose="020B0604030504040204" pitchFamily="50" charset="-128"/>
                <a:ea typeface="Meiryo UI" panose="020B0604030504040204" pitchFamily="50" charset="-128"/>
              </a:rPr>
              <a:t>余名の児童と職員が尊い命を失いました。</a:t>
            </a:r>
            <a:endParaRPr lang="en-US" altLang="ja-JP" sz="1213" dirty="0">
              <a:latin typeface="Meiryo UI" panose="020B0604030504040204" pitchFamily="50" charset="-128"/>
              <a:ea typeface="Meiryo UI" panose="020B0604030504040204" pitchFamily="50" charset="-128"/>
            </a:endParaRPr>
          </a:p>
          <a:p>
            <a:endParaRPr lang="ja-JP" altLang="en-US"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校長室で会議中であったため奇跡的に助かった当時の教頭が、戦後校長として城山小に戻り、平和教育の基礎を築きました。</a:t>
            </a:r>
            <a:endParaRPr lang="en-US" altLang="ja-JP" sz="1213" dirty="0">
              <a:latin typeface="Meiryo UI" panose="020B0604030504040204" pitchFamily="50" charset="-128"/>
              <a:ea typeface="Meiryo UI" panose="020B0604030504040204" pitchFamily="50" charset="-128"/>
            </a:endParaRPr>
          </a:p>
          <a:p>
            <a:endParaRPr lang="en-US" altLang="ja-JP" sz="1213" dirty="0">
              <a:latin typeface="Meiryo UI" panose="020B0604030504040204" pitchFamily="50" charset="-128"/>
              <a:ea typeface="Meiryo UI" panose="020B0604030504040204" pitchFamily="50" charset="-128"/>
            </a:endParaRPr>
          </a:p>
          <a:p>
            <a:r>
              <a:rPr lang="ja-JP" altLang="en-US" sz="1213" dirty="0">
                <a:latin typeface="Meiryo UI" panose="020B0604030504040204" pitchFamily="50" charset="-128"/>
                <a:ea typeface="Meiryo UI" panose="020B0604030504040204" pitchFamily="50" charset="-128"/>
              </a:rPr>
              <a:t>現在は、被爆時の遺物などを展示する平和祈念館として多くの人々に開放しています。</a:t>
            </a:r>
          </a:p>
          <a:p>
            <a:endParaRPr lang="ja-JP" altLang="en-US" sz="1213"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rotWithShape="1">
          <a:blip r:embed="rId2"/>
          <a:srcRect l="14936" t="32556" r="50580" b="28507"/>
          <a:stretch/>
        </p:blipFill>
        <p:spPr>
          <a:xfrm>
            <a:off x="448962" y="1608894"/>
            <a:ext cx="1423367" cy="994502"/>
          </a:xfrm>
          <a:prstGeom prst="rect">
            <a:avLst/>
          </a:prstGeom>
        </p:spPr>
      </p:pic>
      <p:pic>
        <p:nvPicPr>
          <p:cNvPr id="20" name="図 19"/>
          <p:cNvPicPr>
            <a:picLocks noChangeAspect="1"/>
          </p:cNvPicPr>
          <p:nvPr/>
        </p:nvPicPr>
        <p:blipFill rotWithShape="1">
          <a:blip r:embed="rId3"/>
          <a:srcRect l="13618" t="19794" r="49262" b="28117"/>
          <a:stretch/>
        </p:blipFill>
        <p:spPr>
          <a:xfrm>
            <a:off x="1898366" y="2289219"/>
            <a:ext cx="1162244" cy="920183"/>
          </a:xfrm>
          <a:prstGeom prst="rect">
            <a:avLst/>
          </a:prstGeom>
        </p:spPr>
      </p:pic>
      <p:pic>
        <p:nvPicPr>
          <p:cNvPr id="21" name="図 20"/>
          <p:cNvPicPr>
            <a:picLocks noChangeAspect="1"/>
          </p:cNvPicPr>
          <p:nvPr/>
        </p:nvPicPr>
        <p:blipFill rotWithShape="1">
          <a:blip r:embed="rId4"/>
          <a:srcRect l="21432" t="20125" r="56736" b="27785"/>
          <a:stretch/>
        </p:blipFill>
        <p:spPr>
          <a:xfrm>
            <a:off x="448962" y="4841658"/>
            <a:ext cx="1159105" cy="1554898"/>
          </a:xfrm>
          <a:prstGeom prst="rect">
            <a:avLst/>
          </a:prstGeom>
        </p:spPr>
      </p:pic>
      <p:pic>
        <p:nvPicPr>
          <p:cNvPr id="28" name="図 27"/>
          <p:cNvPicPr>
            <a:picLocks noChangeAspect="1"/>
          </p:cNvPicPr>
          <p:nvPr/>
        </p:nvPicPr>
        <p:blipFill rotWithShape="1">
          <a:blip r:embed="rId5"/>
          <a:srcRect l="11182" t="19652" r="46885" b="28732"/>
          <a:stretch/>
        </p:blipFill>
        <p:spPr>
          <a:xfrm>
            <a:off x="1688567" y="5131164"/>
            <a:ext cx="1428145" cy="988367"/>
          </a:xfrm>
          <a:prstGeom prst="rect">
            <a:avLst/>
          </a:prstGeom>
        </p:spPr>
      </p:pic>
    </p:spTree>
    <p:extLst>
      <p:ext uri="{BB962C8B-B14F-4D97-AF65-F5344CB8AC3E}">
        <p14:creationId xmlns:p14="http://schemas.microsoft.com/office/powerpoint/2010/main" val="347281533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3251</TotalTime>
  <Words>1878</Words>
  <Application>Microsoft Office PowerPoint</Application>
  <PresentationFormat>ユーザー設定</PresentationFormat>
  <Paragraphs>92</Paragraphs>
  <Slides>4</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vt:i4>
      </vt:variant>
    </vt:vector>
  </HeadingPairs>
  <TitlesOfParts>
    <vt:vector size="9" baseType="lpstr">
      <vt:lpstr>Meiryo UI</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【文化】マナビの翼： 琉球ロマンミニシアター「現代組舞踊を体験」</dc:title>
  <dc:creator>nitca</dc:creator>
  <cp:lastModifiedBy>nitca_012@outlook.jp</cp:lastModifiedBy>
  <cp:revision>181</cp:revision>
  <dcterms:created xsi:type="dcterms:W3CDTF">2015-06-16T13:50:25Z</dcterms:created>
  <dcterms:modified xsi:type="dcterms:W3CDTF">2023-01-24T07:45:02Z</dcterms:modified>
</cp:coreProperties>
</file>