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6"/>
  </p:notesMasterIdLst>
  <p:sldIdLst>
    <p:sldId id="271" r:id="rId2"/>
    <p:sldId id="267" r:id="rId3"/>
    <p:sldId id="273" r:id="rId4"/>
    <p:sldId id="274" r:id="rId5"/>
  </p:sldIdLst>
  <p:sldSz cx="10691813" cy="7559675"/>
  <p:notesSz cx="6858000" cy="9144000"/>
  <p:defaultTextStyle>
    <a:defPPr>
      <a:defRPr lang="ja-JP"/>
    </a:defPPr>
    <a:lvl1pPr marL="0" algn="l" defTabSz="1042873" rtl="0" eaLnBrk="1" latinLnBrk="0" hangingPunct="1">
      <a:defRPr kumimoji="1" sz="2053" kern="1200">
        <a:solidFill>
          <a:schemeClr val="tx1"/>
        </a:solidFill>
        <a:latin typeface="+mn-lt"/>
        <a:ea typeface="+mn-ea"/>
        <a:cs typeface="+mn-cs"/>
      </a:defRPr>
    </a:lvl1pPr>
    <a:lvl2pPr marL="521437" algn="l" defTabSz="1042873" rtl="0" eaLnBrk="1" latinLnBrk="0" hangingPunct="1">
      <a:defRPr kumimoji="1" sz="2053" kern="1200">
        <a:solidFill>
          <a:schemeClr val="tx1"/>
        </a:solidFill>
        <a:latin typeface="+mn-lt"/>
        <a:ea typeface="+mn-ea"/>
        <a:cs typeface="+mn-cs"/>
      </a:defRPr>
    </a:lvl2pPr>
    <a:lvl3pPr marL="1042873" algn="l" defTabSz="1042873" rtl="0" eaLnBrk="1" latinLnBrk="0" hangingPunct="1">
      <a:defRPr kumimoji="1" sz="2053" kern="1200">
        <a:solidFill>
          <a:schemeClr val="tx1"/>
        </a:solidFill>
        <a:latin typeface="+mn-lt"/>
        <a:ea typeface="+mn-ea"/>
        <a:cs typeface="+mn-cs"/>
      </a:defRPr>
    </a:lvl3pPr>
    <a:lvl4pPr marL="1564310" algn="l" defTabSz="1042873" rtl="0" eaLnBrk="1" latinLnBrk="0" hangingPunct="1">
      <a:defRPr kumimoji="1" sz="2053" kern="1200">
        <a:solidFill>
          <a:schemeClr val="tx1"/>
        </a:solidFill>
        <a:latin typeface="+mn-lt"/>
        <a:ea typeface="+mn-ea"/>
        <a:cs typeface="+mn-cs"/>
      </a:defRPr>
    </a:lvl4pPr>
    <a:lvl5pPr marL="2085746" algn="l" defTabSz="1042873" rtl="0" eaLnBrk="1" latinLnBrk="0" hangingPunct="1">
      <a:defRPr kumimoji="1" sz="2053" kern="1200">
        <a:solidFill>
          <a:schemeClr val="tx1"/>
        </a:solidFill>
        <a:latin typeface="+mn-lt"/>
        <a:ea typeface="+mn-ea"/>
        <a:cs typeface="+mn-cs"/>
      </a:defRPr>
    </a:lvl5pPr>
    <a:lvl6pPr marL="2607183" algn="l" defTabSz="1042873" rtl="0" eaLnBrk="1" latinLnBrk="0" hangingPunct="1">
      <a:defRPr kumimoji="1" sz="2053" kern="1200">
        <a:solidFill>
          <a:schemeClr val="tx1"/>
        </a:solidFill>
        <a:latin typeface="+mn-lt"/>
        <a:ea typeface="+mn-ea"/>
        <a:cs typeface="+mn-cs"/>
      </a:defRPr>
    </a:lvl6pPr>
    <a:lvl7pPr marL="3128620" algn="l" defTabSz="1042873" rtl="0" eaLnBrk="1" latinLnBrk="0" hangingPunct="1">
      <a:defRPr kumimoji="1" sz="2053" kern="1200">
        <a:solidFill>
          <a:schemeClr val="tx1"/>
        </a:solidFill>
        <a:latin typeface="+mn-lt"/>
        <a:ea typeface="+mn-ea"/>
        <a:cs typeface="+mn-cs"/>
      </a:defRPr>
    </a:lvl7pPr>
    <a:lvl8pPr marL="3650056" algn="l" defTabSz="1042873" rtl="0" eaLnBrk="1" latinLnBrk="0" hangingPunct="1">
      <a:defRPr kumimoji="1" sz="2053" kern="1200">
        <a:solidFill>
          <a:schemeClr val="tx1"/>
        </a:solidFill>
        <a:latin typeface="+mn-lt"/>
        <a:ea typeface="+mn-ea"/>
        <a:cs typeface="+mn-cs"/>
      </a:defRPr>
    </a:lvl8pPr>
    <a:lvl9pPr marL="4171493" algn="l" defTabSz="1042873" rtl="0" eaLnBrk="1" latinLnBrk="0" hangingPunct="1">
      <a:defRPr kumimoji="1" sz="2053"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58" userDrawn="1">
          <p15:clr>
            <a:srgbClr val="A4A3A4"/>
          </p15:clr>
        </p15:guide>
        <p15:guide id="2" pos="336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ECFF"/>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357" autoAdjust="0"/>
    <p:restoredTop sz="96214" autoAdjust="0"/>
  </p:normalViewPr>
  <p:slideViewPr>
    <p:cSldViewPr snapToGrid="0">
      <p:cViewPr varScale="1">
        <p:scale>
          <a:sx n="74" d="100"/>
          <a:sy n="74" d="100"/>
        </p:scale>
        <p:origin x="1738" y="82"/>
      </p:cViewPr>
      <p:guideLst>
        <p:guide orient="horz" pos="2358"/>
        <p:guide pos="3368"/>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4BCEEB7-E490-4A03-B0C2-B22F14CFF844}" type="datetimeFigureOut">
              <a:rPr kumimoji="1" lang="ja-JP" altLang="en-US" smtClean="0"/>
              <a:t>2023/1/24</a:t>
            </a:fld>
            <a:endParaRPr kumimoji="1" lang="ja-JP" altLang="en-US"/>
          </a:p>
        </p:txBody>
      </p:sp>
      <p:sp>
        <p:nvSpPr>
          <p:cNvPr id="4" name="スライド イメージ プレースホルダー 3"/>
          <p:cNvSpPr>
            <a:spLocks noGrp="1" noRot="1" noChangeAspect="1"/>
          </p:cNvSpPr>
          <p:nvPr>
            <p:ph type="sldImg" idx="2"/>
          </p:nvPr>
        </p:nvSpPr>
        <p:spPr>
          <a:xfrm>
            <a:off x="1247775" y="1143000"/>
            <a:ext cx="436245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44A5930-9E19-4D1D-9D34-BD303438B49B}" type="slidenum">
              <a:rPr kumimoji="1" lang="ja-JP" altLang="en-US" smtClean="0"/>
              <a:t>‹#›</a:t>
            </a:fld>
            <a:endParaRPr kumimoji="1" lang="ja-JP" altLang="en-US"/>
          </a:p>
        </p:txBody>
      </p:sp>
    </p:spTree>
    <p:extLst>
      <p:ext uri="{BB962C8B-B14F-4D97-AF65-F5344CB8AC3E}">
        <p14:creationId xmlns:p14="http://schemas.microsoft.com/office/powerpoint/2010/main" val="4028185349"/>
      </p:ext>
    </p:extLst>
  </p:cSld>
  <p:clrMap bg1="lt1" tx1="dk1" bg2="lt2" tx2="dk2" accent1="accent1" accent2="accent2" accent3="accent3" accent4="accent4" accent5="accent5" accent6="accent6" hlink="hlink" folHlink="folHlink"/>
  <p:notesStyle>
    <a:lvl1pPr marL="0" algn="l" defTabSz="1042873" rtl="0" eaLnBrk="1" latinLnBrk="0" hangingPunct="1">
      <a:defRPr kumimoji="1" sz="1369" kern="1200">
        <a:solidFill>
          <a:schemeClr val="tx1"/>
        </a:solidFill>
        <a:latin typeface="+mn-lt"/>
        <a:ea typeface="+mn-ea"/>
        <a:cs typeface="+mn-cs"/>
      </a:defRPr>
    </a:lvl1pPr>
    <a:lvl2pPr marL="521437" algn="l" defTabSz="1042873" rtl="0" eaLnBrk="1" latinLnBrk="0" hangingPunct="1">
      <a:defRPr kumimoji="1" sz="1369" kern="1200">
        <a:solidFill>
          <a:schemeClr val="tx1"/>
        </a:solidFill>
        <a:latin typeface="+mn-lt"/>
        <a:ea typeface="+mn-ea"/>
        <a:cs typeface="+mn-cs"/>
      </a:defRPr>
    </a:lvl2pPr>
    <a:lvl3pPr marL="1042873" algn="l" defTabSz="1042873" rtl="0" eaLnBrk="1" latinLnBrk="0" hangingPunct="1">
      <a:defRPr kumimoji="1" sz="1369" kern="1200">
        <a:solidFill>
          <a:schemeClr val="tx1"/>
        </a:solidFill>
        <a:latin typeface="+mn-lt"/>
        <a:ea typeface="+mn-ea"/>
        <a:cs typeface="+mn-cs"/>
      </a:defRPr>
    </a:lvl3pPr>
    <a:lvl4pPr marL="1564310" algn="l" defTabSz="1042873" rtl="0" eaLnBrk="1" latinLnBrk="0" hangingPunct="1">
      <a:defRPr kumimoji="1" sz="1369" kern="1200">
        <a:solidFill>
          <a:schemeClr val="tx1"/>
        </a:solidFill>
        <a:latin typeface="+mn-lt"/>
        <a:ea typeface="+mn-ea"/>
        <a:cs typeface="+mn-cs"/>
      </a:defRPr>
    </a:lvl4pPr>
    <a:lvl5pPr marL="2085746" algn="l" defTabSz="1042873" rtl="0" eaLnBrk="1" latinLnBrk="0" hangingPunct="1">
      <a:defRPr kumimoji="1" sz="1369" kern="1200">
        <a:solidFill>
          <a:schemeClr val="tx1"/>
        </a:solidFill>
        <a:latin typeface="+mn-lt"/>
        <a:ea typeface="+mn-ea"/>
        <a:cs typeface="+mn-cs"/>
      </a:defRPr>
    </a:lvl5pPr>
    <a:lvl6pPr marL="2607183" algn="l" defTabSz="1042873" rtl="0" eaLnBrk="1" latinLnBrk="0" hangingPunct="1">
      <a:defRPr kumimoji="1" sz="1369" kern="1200">
        <a:solidFill>
          <a:schemeClr val="tx1"/>
        </a:solidFill>
        <a:latin typeface="+mn-lt"/>
        <a:ea typeface="+mn-ea"/>
        <a:cs typeface="+mn-cs"/>
      </a:defRPr>
    </a:lvl6pPr>
    <a:lvl7pPr marL="3128620" algn="l" defTabSz="1042873" rtl="0" eaLnBrk="1" latinLnBrk="0" hangingPunct="1">
      <a:defRPr kumimoji="1" sz="1369" kern="1200">
        <a:solidFill>
          <a:schemeClr val="tx1"/>
        </a:solidFill>
        <a:latin typeface="+mn-lt"/>
        <a:ea typeface="+mn-ea"/>
        <a:cs typeface="+mn-cs"/>
      </a:defRPr>
    </a:lvl7pPr>
    <a:lvl8pPr marL="3650056" algn="l" defTabSz="1042873" rtl="0" eaLnBrk="1" latinLnBrk="0" hangingPunct="1">
      <a:defRPr kumimoji="1" sz="1369" kern="1200">
        <a:solidFill>
          <a:schemeClr val="tx1"/>
        </a:solidFill>
        <a:latin typeface="+mn-lt"/>
        <a:ea typeface="+mn-ea"/>
        <a:cs typeface="+mn-cs"/>
      </a:defRPr>
    </a:lvl8pPr>
    <a:lvl9pPr marL="4171493" algn="l" defTabSz="1042873" rtl="0" eaLnBrk="1" latinLnBrk="0" hangingPunct="1">
      <a:defRPr kumimoji="1" sz="136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E44A5930-9E19-4D1D-9D34-BD303438B49B}" type="slidenum">
              <a:rPr kumimoji="1" lang="ja-JP" altLang="en-US" smtClean="0"/>
              <a:t>1</a:t>
            </a:fld>
            <a:endParaRPr kumimoji="1" lang="ja-JP" altLang="en-US"/>
          </a:p>
        </p:txBody>
      </p:sp>
    </p:spTree>
    <p:extLst>
      <p:ext uri="{BB962C8B-B14F-4D97-AF65-F5344CB8AC3E}">
        <p14:creationId xmlns:p14="http://schemas.microsoft.com/office/powerpoint/2010/main" val="17146938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801886" y="1237197"/>
            <a:ext cx="9088041" cy="2631887"/>
          </a:xfrm>
        </p:spPr>
        <p:txBody>
          <a:bodyPr anchor="b"/>
          <a:lstStyle>
            <a:lvl1pPr algn="ctr">
              <a:defRPr sz="6614"/>
            </a:lvl1pPr>
          </a:lstStyle>
          <a:p>
            <a:r>
              <a:rPr lang="ja-JP" altLang="en-US"/>
              <a:t>マスター タイトルの書式設定</a:t>
            </a:r>
            <a:endParaRPr lang="en-US" dirty="0"/>
          </a:p>
        </p:txBody>
      </p:sp>
      <p:sp>
        <p:nvSpPr>
          <p:cNvPr id="3" name="Subtitle 2"/>
          <p:cNvSpPr>
            <a:spLocks noGrp="1"/>
          </p:cNvSpPr>
          <p:nvPr>
            <p:ph type="subTitle" idx="1"/>
          </p:nvPr>
        </p:nvSpPr>
        <p:spPr>
          <a:xfrm>
            <a:off x="1336477" y="3970580"/>
            <a:ext cx="8018860" cy="1825171"/>
          </a:xfrm>
        </p:spPr>
        <p:txBody>
          <a:bodyPr/>
          <a:lstStyle>
            <a:lvl1pPr marL="0" indent="0" algn="ctr">
              <a:buNone/>
              <a:defRPr sz="2646"/>
            </a:lvl1pPr>
            <a:lvl2pPr marL="503972" indent="0" algn="ctr">
              <a:buNone/>
              <a:defRPr sz="2205"/>
            </a:lvl2pPr>
            <a:lvl3pPr marL="1007943" indent="0" algn="ctr">
              <a:buNone/>
              <a:defRPr sz="1984"/>
            </a:lvl3pPr>
            <a:lvl4pPr marL="1511915" indent="0" algn="ctr">
              <a:buNone/>
              <a:defRPr sz="1764"/>
            </a:lvl4pPr>
            <a:lvl5pPr marL="2015886" indent="0" algn="ctr">
              <a:buNone/>
              <a:defRPr sz="1764"/>
            </a:lvl5pPr>
            <a:lvl6pPr marL="2519858" indent="0" algn="ctr">
              <a:buNone/>
              <a:defRPr sz="1764"/>
            </a:lvl6pPr>
            <a:lvl7pPr marL="3023829" indent="0" algn="ctr">
              <a:buNone/>
              <a:defRPr sz="1764"/>
            </a:lvl7pPr>
            <a:lvl8pPr marL="3527801" indent="0" algn="ctr">
              <a:buNone/>
              <a:defRPr sz="1764"/>
            </a:lvl8pPr>
            <a:lvl9pPr marL="4031772" indent="0" algn="ctr">
              <a:buNone/>
              <a:defRPr sz="1764"/>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933B0390-B2EF-4422-8787-E8B82DA5B288}" type="datetimeFigureOut">
              <a:rPr kumimoji="1" lang="ja-JP" altLang="en-US" smtClean="0"/>
              <a:t>2023/1/24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32412841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33B0390-B2EF-4422-8787-E8B82DA5B288}" type="datetimeFigureOut">
              <a:rPr kumimoji="1" lang="ja-JP" altLang="en-US" smtClean="0"/>
              <a:t>2023/1/24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6313803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51329" y="402483"/>
            <a:ext cx="2305422" cy="6406475"/>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735063" y="402483"/>
            <a:ext cx="6782619" cy="6406475"/>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33B0390-B2EF-4422-8787-E8B82DA5B288}" type="datetimeFigureOut">
              <a:rPr kumimoji="1" lang="ja-JP" altLang="en-US" smtClean="0"/>
              <a:t>2023/1/24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10060148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33B0390-B2EF-4422-8787-E8B82DA5B288}" type="datetimeFigureOut">
              <a:rPr kumimoji="1" lang="ja-JP" altLang="en-US" smtClean="0"/>
              <a:t>2023/1/24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32301026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729494" y="1884671"/>
            <a:ext cx="9221689" cy="3144614"/>
          </a:xfrm>
        </p:spPr>
        <p:txBody>
          <a:bodyPr anchor="b"/>
          <a:lstStyle>
            <a:lvl1pPr>
              <a:defRPr sz="6614"/>
            </a:lvl1pPr>
          </a:lstStyle>
          <a:p>
            <a:r>
              <a:rPr lang="ja-JP" altLang="en-US"/>
              <a:t>マスター タイトルの書式設定</a:t>
            </a:r>
            <a:endParaRPr lang="en-US" dirty="0"/>
          </a:p>
        </p:txBody>
      </p:sp>
      <p:sp>
        <p:nvSpPr>
          <p:cNvPr id="3" name="Text Placeholder 2"/>
          <p:cNvSpPr>
            <a:spLocks noGrp="1"/>
          </p:cNvSpPr>
          <p:nvPr>
            <p:ph type="body" idx="1"/>
          </p:nvPr>
        </p:nvSpPr>
        <p:spPr>
          <a:xfrm>
            <a:off x="729494" y="5059035"/>
            <a:ext cx="9221689" cy="1653678"/>
          </a:xfrm>
        </p:spPr>
        <p:txBody>
          <a:bodyPr/>
          <a:lstStyle>
            <a:lvl1pPr marL="0" indent="0">
              <a:buNone/>
              <a:defRPr sz="2646">
                <a:solidFill>
                  <a:schemeClr val="tx1"/>
                </a:solidFill>
              </a:defRPr>
            </a:lvl1pPr>
            <a:lvl2pPr marL="503972" indent="0">
              <a:buNone/>
              <a:defRPr sz="2205">
                <a:solidFill>
                  <a:schemeClr val="tx1">
                    <a:tint val="75000"/>
                  </a:schemeClr>
                </a:solidFill>
              </a:defRPr>
            </a:lvl2pPr>
            <a:lvl3pPr marL="1007943" indent="0">
              <a:buNone/>
              <a:defRPr sz="1984">
                <a:solidFill>
                  <a:schemeClr val="tx1">
                    <a:tint val="75000"/>
                  </a:schemeClr>
                </a:solidFill>
              </a:defRPr>
            </a:lvl3pPr>
            <a:lvl4pPr marL="1511915" indent="0">
              <a:buNone/>
              <a:defRPr sz="1764">
                <a:solidFill>
                  <a:schemeClr val="tx1">
                    <a:tint val="75000"/>
                  </a:schemeClr>
                </a:solidFill>
              </a:defRPr>
            </a:lvl4pPr>
            <a:lvl5pPr marL="2015886" indent="0">
              <a:buNone/>
              <a:defRPr sz="1764">
                <a:solidFill>
                  <a:schemeClr val="tx1">
                    <a:tint val="75000"/>
                  </a:schemeClr>
                </a:solidFill>
              </a:defRPr>
            </a:lvl5pPr>
            <a:lvl6pPr marL="2519858" indent="0">
              <a:buNone/>
              <a:defRPr sz="1764">
                <a:solidFill>
                  <a:schemeClr val="tx1">
                    <a:tint val="75000"/>
                  </a:schemeClr>
                </a:solidFill>
              </a:defRPr>
            </a:lvl6pPr>
            <a:lvl7pPr marL="3023829" indent="0">
              <a:buNone/>
              <a:defRPr sz="1764">
                <a:solidFill>
                  <a:schemeClr val="tx1">
                    <a:tint val="75000"/>
                  </a:schemeClr>
                </a:solidFill>
              </a:defRPr>
            </a:lvl7pPr>
            <a:lvl8pPr marL="3527801" indent="0">
              <a:buNone/>
              <a:defRPr sz="1764">
                <a:solidFill>
                  <a:schemeClr val="tx1">
                    <a:tint val="75000"/>
                  </a:schemeClr>
                </a:solidFill>
              </a:defRPr>
            </a:lvl8pPr>
            <a:lvl9pPr marL="4031772" indent="0">
              <a:buNone/>
              <a:defRPr sz="1764">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933B0390-B2EF-4422-8787-E8B82DA5B288}" type="datetimeFigureOut">
              <a:rPr kumimoji="1" lang="ja-JP" altLang="en-US" smtClean="0"/>
              <a:t>2023/1/24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23042911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735062" y="2012414"/>
            <a:ext cx="4544021" cy="479654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412730" y="2012414"/>
            <a:ext cx="4544021" cy="479654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933B0390-B2EF-4422-8787-E8B82DA5B288}" type="datetimeFigureOut">
              <a:rPr kumimoji="1" lang="ja-JP" altLang="en-US" smtClean="0"/>
              <a:t>2023/1/24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33905407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736455" y="402484"/>
            <a:ext cx="9221689" cy="1461188"/>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736456" y="1853171"/>
            <a:ext cx="4523137"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ja-JP" altLang="en-US"/>
              <a:t>マスター テキストの書式設定</a:t>
            </a:r>
          </a:p>
        </p:txBody>
      </p:sp>
      <p:sp>
        <p:nvSpPr>
          <p:cNvPr id="4" name="Content Placeholder 3"/>
          <p:cNvSpPr>
            <a:spLocks noGrp="1"/>
          </p:cNvSpPr>
          <p:nvPr>
            <p:ph sz="half" idx="2"/>
          </p:nvPr>
        </p:nvSpPr>
        <p:spPr>
          <a:xfrm>
            <a:off x="736456" y="2761381"/>
            <a:ext cx="4523137" cy="406157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412731" y="1853171"/>
            <a:ext cx="4545413"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ja-JP" altLang="en-US"/>
              <a:t>マスター テキストの書式設定</a:t>
            </a:r>
          </a:p>
        </p:txBody>
      </p:sp>
      <p:sp>
        <p:nvSpPr>
          <p:cNvPr id="6" name="Content Placeholder 5"/>
          <p:cNvSpPr>
            <a:spLocks noGrp="1"/>
          </p:cNvSpPr>
          <p:nvPr>
            <p:ph sz="quarter" idx="4"/>
          </p:nvPr>
        </p:nvSpPr>
        <p:spPr>
          <a:xfrm>
            <a:off x="5412731" y="2761381"/>
            <a:ext cx="4545413" cy="406157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933B0390-B2EF-4422-8787-E8B82DA5B288}" type="datetimeFigureOut">
              <a:rPr kumimoji="1" lang="ja-JP" altLang="en-US" smtClean="0"/>
              <a:t>2023/1/24</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563377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933B0390-B2EF-4422-8787-E8B82DA5B288}" type="datetimeFigureOut">
              <a:rPr kumimoji="1" lang="ja-JP" altLang="en-US" smtClean="0"/>
              <a:t>2023/1/24</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29564903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3B0390-B2EF-4422-8787-E8B82DA5B288}" type="datetimeFigureOut">
              <a:rPr kumimoji="1" lang="ja-JP" altLang="en-US" smtClean="0"/>
              <a:t>2023/1/24</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30629337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736455" y="503978"/>
            <a:ext cx="3448388" cy="1763924"/>
          </a:xfrm>
        </p:spPr>
        <p:txBody>
          <a:bodyPr anchor="b"/>
          <a:lstStyle>
            <a:lvl1pPr>
              <a:defRPr sz="3527"/>
            </a:lvl1pPr>
          </a:lstStyle>
          <a:p>
            <a:r>
              <a:rPr lang="ja-JP" altLang="en-US"/>
              <a:t>マスター タイトルの書式設定</a:t>
            </a:r>
            <a:endParaRPr lang="en-US" dirty="0"/>
          </a:p>
        </p:txBody>
      </p:sp>
      <p:sp>
        <p:nvSpPr>
          <p:cNvPr id="3" name="Content Placeholder 2"/>
          <p:cNvSpPr>
            <a:spLocks noGrp="1"/>
          </p:cNvSpPr>
          <p:nvPr>
            <p:ph idx="1"/>
          </p:nvPr>
        </p:nvSpPr>
        <p:spPr>
          <a:xfrm>
            <a:off x="4545413" y="1088455"/>
            <a:ext cx="5412730" cy="5372269"/>
          </a:xfrm>
        </p:spPr>
        <p:txBody>
          <a:bodyPr/>
          <a:lstStyle>
            <a:lvl1pPr>
              <a:defRPr sz="3527"/>
            </a:lvl1pPr>
            <a:lvl2pPr>
              <a:defRPr sz="3086"/>
            </a:lvl2pPr>
            <a:lvl3pPr>
              <a:defRPr sz="2646"/>
            </a:lvl3pPr>
            <a:lvl4pPr>
              <a:defRPr sz="2205"/>
            </a:lvl4pPr>
            <a:lvl5pPr>
              <a:defRPr sz="2205"/>
            </a:lvl5pPr>
            <a:lvl6pPr>
              <a:defRPr sz="2205"/>
            </a:lvl6pPr>
            <a:lvl7pPr>
              <a:defRPr sz="2205"/>
            </a:lvl7pPr>
            <a:lvl8pPr>
              <a:defRPr sz="2205"/>
            </a:lvl8pPr>
            <a:lvl9pPr>
              <a:defRPr sz="2205"/>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736455" y="2267902"/>
            <a:ext cx="3448388"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933B0390-B2EF-4422-8787-E8B82DA5B288}" type="datetimeFigureOut">
              <a:rPr kumimoji="1" lang="ja-JP" altLang="en-US" smtClean="0"/>
              <a:t>2023/1/24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33609508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736455" y="503978"/>
            <a:ext cx="3448388" cy="1763924"/>
          </a:xfrm>
        </p:spPr>
        <p:txBody>
          <a:bodyPr anchor="b"/>
          <a:lstStyle>
            <a:lvl1pPr>
              <a:defRPr sz="3527"/>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4545413" y="1088455"/>
            <a:ext cx="5412730" cy="5372269"/>
          </a:xfrm>
        </p:spPr>
        <p:txBody>
          <a:bodyPr anchor="t"/>
          <a:lstStyle>
            <a:lvl1pPr marL="0" indent="0">
              <a:buNone/>
              <a:defRPr sz="3527"/>
            </a:lvl1pPr>
            <a:lvl2pPr marL="503972" indent="0">
              <a:buNone/>
              <a:defRPr sz="3086"/>
            </a:lvl2pPr>
            <a:lvl3pPr marL="1007943" indent="0">
              <a:buNone/>
              <a:defRPr sz="2646"/>
            </a:lvl3pPr>
            <a:lvl4pPr marL="1511915" indent="0">
              <a:buNone/>
              <a:defRPr sz="2205"/>
            </a:lvl4pPr>
            <a:lvl5pPr marL="2015886" indent="0">
              <a:buNone/>
              <a:defRPr sz="2205"/>
            </a:lvl5pPr>
            <a:lvl6pPr marL="2519858" indent="0">
              <a:buNone/>
              <a:defRPr sz="2205"/>
            </a:lvl6pPr>
            <a:lvl7pPr marL="3023829" indent="0">
              <a:buNone/>
              <a:defRPr sz="2205"/>
            </a:lvl7pPr>
            <a:lvl8pPr marL="3527801" indent="0">
              <a:buNone/>
              <a:defRPr sz="2205"/>
            </a:lvl8pPr>
            <a:lvl9pPr marL="4031772" indent="0">
              <a:buNone/>
              <a:defRPr sz="2205"/>
            </a:lvl9pPr>
          </a:lstStyle>
          <a:p>
            <a:r>
              <a:rPr lang="ja-JP" altLang="en-US"/>
              <a:t>図を追加</a:t>
            </a:r>
            <a:endParaRPr lang="en-US" dirty="0"/>
          </a:p>
        </p:txBody>
      </p:sp>
      <p:sp>
        <p:nvSpPr>
          <p:cNvPr id="4" name="Text Placeholder 3"/>
          <p:cNvSpPr>
            <a:spLocks noGrp="1"/>
          </p:cNvSpPr>
          <p:nvPr>
            <p:ph type="body" sz="half" idx="2"/>
          </p:nvPr>
        </p:nvSpPr>
        <p:spPr>
          <a:xfrm>
            <a:off x="736455" y="2267902"/>
            <a:ext cx="3448388"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933B0390-B2EF-4422-8787-E8B82DA5B288}" type="datetimeFigureOut">
              <a:rPr kumimoji="1" lang="ja-JP" altLang="en-US" smtClean="0"/>
              <a:t>2023/1/24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36267405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5062" y="402484"/>
            <a:ext cx="9221689" cy="1461188"/>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735062" y="2012414"/>
            <a:ext cx="9221689" cy="4796544"/>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735062" y="7006700"/>
            <a:ext cx="2405658" cy="402483"/>
          </a:xfrm>
          <a:prstGeom prst="rect">
            <a:avLst/>
          </a:prstGeom>
        </p:spPr>
        <p:txBody>
          <a:bodyPr vert="horz" lIns="91440" tIns="45720" rIns="91440" bIns="45720" rtlCol="0" anchor="ctr"/>
          <a:lstStyle>
            <a:lvl1pPr algn="l">
              <a:defRPr sz="1323">
                <a:solidFill>
                  <a:schemeClr val="tx1">
                    <a:tint val="75000"/>
                  </a:schemeClr>
                </a:solidFill>
              </a:defRPr>
            </a:lvl1pPr>
          </a:lstStyle>
          <a:p>
            <a:fld id="{933B0390-B2EF-4422-8787-E8B82DA5B288}" type="datetimeFigureOut">
              <a:rPr kumimoji="1" lang="ja-JP" altLang="en-US" smtClean="0"/>
              <a:t>2023/1/24</a:t>
            </a:fld>
            <a:endParaRPr kumimoji="1" lang="ja-JP" altLang="en-US"/>
          </a:p>
        </p:txBody>
      </p:sp>
      <p:sp>
        <p:nvSpPr>
          <p:cNvPr id="5" name="Footer Placeholder 4"/>
          <p:cNvSpPr>
            <a:spLocks noGrp="1"/>
          </p:cNvSpPr>
          <p:nvPr>
            <p:ph type="ftr" sz="quarter" idx="3"/>
          </p:nvPr>
        </p:nvSpPr>
        <p:spPr>
          <a:xfrm>
            <a:off x="3541663" y="7006700"/>
            <a:ext cx="3608487" cy="402483"/>
          </a:xfrm>
          <a:prstGeom prst="rect">
            <a:avLst/>
          </a:prstGeom>
        </p:spPr>
        <p:txBody>
          <a:bodyPr vert="horz" lIns="91440" tIns="45720" rIns="91440" bIns="45720" rtlCol="0" anchor="ctr"/>
          <a:lstStyle>
            <a:lvl1pPr algn="ctr">
              <a:defRPr sz="1323">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7551093" y="7006700"/>
            <a:ext cx="2405658" cy="402483"/>
          </a:xfrm>
          <a:prstGeom prst="rect">
            <a:avLst/>
          </a:prstGeom>
        </p:spPr>
        <p:txBody>
          <a:bodyPr vert="horz" lIns="91440" tIns="45720" rIns="91440" bIns="45720" rtlCol="0" anchor="ctr"/>
          <a:lstStyle>
            <a:lvl1pPr algn="r">
              <a:defRPr sz="1323">
                <a:solidFill>
                  <a:schemeClr val="tx1">
                    <a:tint val="75000"/>
                  </a:schemeClr>
                </a:solidFill>
              </a:defRPr>
            </a:lvl1p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287676548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1007943" rtl="0" eaLnBrk="1" latinLnBrk="0" hangingPunct="1">
        <a:lnSpc>
          <a:spcPct val="90000"/>
        </a:lnSpc>
        <a:spcBef>
          <a:spcPct val="0"/>
        </a:spcBef>
        <a:buNone/>
        <a:defRPr kumimoji="1" sz="4850" kern="1200">
          <a:solidFill>
            <a:schemeClr val="tx1"/>
          </a:solidFill>
          <a:latin typeface="+mj-lt"/>
          <a:ea typeface="+mj-ea"/>
          <a:cs typeface="+mj-cs"/>
        </a:defRPr>
      </a:lvl1pPr>
    </p:titleStyle>
    <p:bodyStyle>
      <a:lvl1pPr marL="251986" indent="-251986" algn="l" defTabSz="1007943" rtl="0" eaLnBrk="1" latinLnBrk="0" hangingPunct="1">
        <a:lnSpc>
          <a:spcPct val="90000"/>
        </a:lnSpc>
        <a:spcBef>
          <a:spcPts val="1102"/>
        </a:spcBef>
        <a:buFont typeface="Arial" panose="020B0604020202020204" pitchFamily="34" charset="0"/>
        <a:buChar char="•"/>
        <a:defRPr kumimoji="1" sz="3086" kern="1200">
          <a:solidFill>
            <a:schemeClr val="tx1"/>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kumimoji="1"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kumimoji="1"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9pPr>
    </p:bodyStyle>
    <p:otherStyle>
      <a:defPPr>
        <a:defRPr lang="en-US"/>
      </a:defPPr>
      <a:lvl1pPr marL="0" algn="l" defTabSz="1007943" rtl="0" eaLnBrk="1" latinLnBrk="0" hangingPunct="1">
        <a:defRPr kumimoji="1" sz="1984" kern="1200">
          <a:solidFill>
            <a:schemeClr val="tx1"/>
          </a:solidFill>
          <a:latin typeface="+mn-lt"/>
          <a:ea typeface="+mn-ea"/>
          <a:cs typeface="+mn-cs"/>
        </a:defRPr>
      </a:lvl1pPr>
      <a:lvl2pPr marL="503972" algn="l" defTabSz="1007943" rtl="0" eaLnBrk="1" latinLnBrk="0" hangingPunct="1">
        <a:defRPr kumimoji="1" sz="1984" kern="1200">
          <a:solidFill>
            <a:schemeClr val="tx1"/>
          </a:solidFill>
          <a:latin typeface="+mn-lt"/>
          <a:ea typeface="+mn-ea"/>
          <a:cs typeface="+mn-cs"/>
        </a:defRPr>
      </a:lvl2pPr>
      <a:lvl3pPr marL="1007943" algn="l" defTabSz="1007943" rtl="0" eaLnBrk="1" latinLnBrk="0" hangingPunct="1">
        <a:defRPr kumimoji="1" sz="1984" kern="1200">
          <a:solidFill>
            <a:schemeClr val="tx1"/>
          </a:solidFill>
          <a:latin typeface="+mn-lt"/>
          <a:ea typeface="+mn-ea"/>
          <a:cs typeface="+mn-cs"/>
        </a:defRPr>
      </a:lvl3pPr>
      <a:lvl4pPr marL="1511915" algn="l" defTabSz="1007943" rtl="0" eaLnBrk="1" latinLnBrk="0" hangingPunct="1">
        <a:defRPr kumimoji="1" sz="1984" kern="1200">
          <a:solidFill>
            <a:schemeClr val="tx1"/>
          </a:solidFill>
          <a:latin typeface="+mn-lt"/>
          <a:ea typeface="+mn-ea"/>
          <a:cs typeface="+mn-cs"/>
        </a:defRPr>
      </a:lvl4pPr>
      <a:lvl5pPr marL="2015886" algn="l" defTabSz="1007943" rtl="0" eaLnBrk="1" latinLnBrk="0" hangingPunct="1">
        <a:defRPr kumimoji="1" sz="1984" kern="1200">
          <a:solidFill>
            <a:schemeClr val="tx1"/>
          </a:solidFill>
          <a:latin typeface="+mn-lt"/>
          <a:ea typeface="+mn-ea"/>
          <a:cs typeface="+mn-cs"/>
        </a:defRPr>
      </a:lvl5pPr>
      <a:lvl6pPr marL="2519858" algn="l" defTabSz="1007943" rtl="0" eaLnBrk="1" latinLnBrk="0" hangingPunct="1">
        <a:defRPr kumimoji="1" sz="1984" kern="1200">
          <a:solidFill>
            <a:schemeClr val="tx1"/>
          </a:solidFill>
          <a:latin typeface="+mn-lt"/>
          <a:ea typeface="+mn-ea"/>
          <a:cs typeface="+mn-cs"/>
        </a:defRPr>
      </a:lvl6pPr>
      <a:lvl7pPr marL="3023829" algn="l" defTabSz="1007943" rtl="0" eaLnBrk="1" latinLnBrk="0" hangingPunct="1">
        <a:defRPr kumimoji="1" sz="1984" kern="1200">
          <a:solidFill>
            <a:schemeClr val="tx1"/>
          </a:solidFill>
          <a:latin typeface="+mn-lt"/>
          <a:ea typeface="+mn-ea"/>
          <a:cs typeface="+mn-cs"/>
        </a:defRPr>
      </a:lvl7pPr>
      <a:lvl8pPr marL="3527801" algn="l" defTabSz="1007943" rtl="0" eaLnBrk="1" latinLnBrk="0" hangingPunct="1">
        <a:defRPr kumimoji="1" sz="1984" kern="1200">
          <a:solidFill>
            <a:schemeClr val="tx1"/>
          </a:solidFill>
          <a:latin typeface="+mn-lt"/>
          <a:ea typeface="+mn-ea"/>
          <a:cs typeface="+mn-cs"/>
        </a:defRPr>
      </a:lvl8pPr>
      <a:lvl9pPr marL="4031772" algn="l" defTabSz="1007943" rtl="0" eaLnBrk="1" latinLnBrk="0" hangingPunct="1">
        <a:defRPr kumimoji="1" sz="198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image" Target="../media/image2.png"/><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7" Type="http://schemas.microsoft.com/office/2007/relationships/hdphoto" Target="../media/hdphoto1.wdp"/><Relationship Id="rId2" Type="http://schemas.openxmlformats.org/officeDocument/2006/relationships/image" Target="../media/image4.jpg"/><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image" Target="../media/image7.jpg"/><Relationship Id="rId4" Type="http://schemas.openxmlformats.org/officeDocument/2006/relationships/image" Target="../media/image6.jpg"/></Relationships>
</file>

<file path=ppt/slides/_rels/slide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eg"/><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eg"/></Relationships>
</file>

<file path=ppt/slides/_rels/slide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正方形/長方形 14"/>
          <p:cNvSpPr/>
          <p:nvPr/>
        </p:nvSpPr>
        <p:spPr>
          <a:xfrm>
            <a:off x="3297" y="2300984"/>
            <a:ext cx="10645472" cy="52579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p:cNvSpPr txBox="1"/>
          <p:nvPr/>
        </p:nvSpPr>
        <p:spPr>
          <a:xfrm>
            <a:off x="107950" y="506569"/>
            <a:ext cx="10490676" cy="476726"/>
          </a:xfrm>
          <a:prstGeom prst="round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pPr>
              <a:spcBef>
                <a:spcPct val="50000"/>
              </a:spcBef>
              <a:buNone/>
            </a:pPr>
            <a:r>
              <a:rPr lang="ja-JP" altLang="en-US" sz="2200" b="1" dirty="0">
                <a:latin typeface="Meiryo UI" panose="020B0604030504040204" pitchFamily="50" charset="-128"/>
                <a:ea typeface="Meiryo UI" panose="020B0604030504040204" pitchFamily="50" charset="-128"/>
                <a:cs typeface="Meiryo UI" panose="020B0604030504040204" pitchFamily="50" charset="-128"/>
              </a:rPr>
              <a:t>コース①</a:t>
            </a:r>
            <a:r>
              <a:rPr lang="ja-JP" altLang="en-US" sz="2200" b="1">
                <a:latin typeface="Meiryo UI" panose="020B0604030504040204" pitchFamily="50" charset="-128"/>
                <a:ea typeface="Meiryo UI" panose="020B0604030504040204" pitchFamily="50" charset="-128"/>
                <a:cs typeface="Meiryo UI" panose="020B0604030504040204" pitchFamily="50" charset="-128"/>
              </a:rPr>
              <a:t>　長崎の</a:t>
            </a:r>
            <a:r>
              <a:rPr lang="ja-JP" altLang="en-US" sz="2200" b="1" dirty="0">
                <a:latin typeface="Meiryo UI" panose="020B0604030504040204" pitchFamily="50" charset="-128"/>
                <a:ea typeface="Meiryo UI" panose="020B0604030504040204" pitchFamily="50" charset="-128"/>
                <a:cs typeface="Meiryo UI" panose="020B0604030504040204" pitchFamily="50" charset="-128"/>
              </a:rPr>
              <a:t>キリスト教を学ぶコース</a:t>
            </a:r>
          </a:p>
        </p:txBody>
      </p:sp>
      <p:cxnSp>
        <p:nvCxnSpPr>
          <p:cNvPr id="31" name="直線コネクタ 30"/>
          <p:cNvCxnSpPr/>
          <p:nvPr/>
        </p:nvCxnSpPr>
        <p:spPr>
          <a:xfrm flipV="1">
            <a:off x="107950" y="449527"/>
            <a:ext cx="10511732" cy="1"/>
          </a:xfrm>
          <a:prstGeom prst="line">
            <a:avLst/>
          </a:prstGeom>
          <a:ln w="38100">
            <a:solidFill>
              <a:srgbClr val="C00000"/>
            </a:solidFill>
          </a:ln>
        </p:spPr>
        <p:style>
          <a:lnRef idx="3">
            <a:schemeClr val="accent1"/>
          </a:lnRef>
          <a:fillRef idx="0">
            <a:schemeClr val="accent1"/>
          </a:fillRef>
          <a:effectRef idx="2">
            <a:schemeClr val="accent1"/>
          </a:effectRef>
          <a:fontRef idx="minor">
            <a:schemeClr val="tx1"/>
          </a:fontRef>
        </p:style>
      </p:cxnSp>
      <p:sp>
        <p:nvSpPr>
          <p:cNvPr id="16" name="テキスト ボックス 15"/>
          <p:cNvSpPr txBox="1"/>
          <p:nvPr/>
        </p:nvSpPr>
        <p:spPr>
          <a:xfrm>
            <a:off x="107950" y="1118779"/>
            <a:ext cx="8410408" cy="340519"/>
          </a:xfrm>
          <a:prstGeom prst="round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ja-JP" altLang="en-US" sz="1400">
                <a:latin typeface="Meiryo UI" panose="020B0604030504040204" pitchFamily="50" charset="-128"/>
                <a:ea typeface="Meiryo UI" panose="020B0604030504040204" pitchFamily="50" charset="-128"/>
                <a:cs typeface="Meiryo UI" panose="020B0604030504040204" pitchFamily="50" charset="-128"/>
              </a:rPr>
              <a:t>長崎の</a:t>
            </a:r>
            <a:r>
              <a:rPr lang="ja-JP" altLang="en-US" sz="1400" dirty="0">
                <a:latin typeface="Meiryo UI" panose="020B0604030504040204" pitchFamily="50" charset="-128"/>
                <a:ea typeface="Meiryo UI" panose="020B0604030504040204" pitchFamily="50" charset="-128"/>
                <a:cs typeface="Meiryo UI" panose="020B0604030504040204" pitchFamily="50" charset="-128"/>
              </a:rPr>
              <a:t>キリスト教の歴史は長崎抜きには語れない。発展、受難、そして復活・・・。貴重な資料も数多く点在しています。</a:t>
            </a:r>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25" name="正方形/長方形 24"/>
          <p:cNvSpPr/>
          <p:nvPr/>
        </p:nvSpPr>
        <p:spPr>
          <a:xfrm>
            <a:off x="609873" y="8957"/>
            <a:ext cx="6328523" cy="440570"/>
          </a:xfrm>
          <a:prstGeom prst="rect">
            <a:avLst/>
          </a:prstGeom>
        </p:spPr>
        <p:txBody>
          <a:bodyPr wrap="square">
            <a:spAutoFit/>
          </a:bodyPr>
          <a:lstStyle/>
          <a:p>
            <a:pPr>
              <a:spcBef>
                <a:spcPct val="50000"/>
              </a:spcBef>
            </a:pPr>
            <a:r>
              <a:rPr lang="ja-JP" altLang="en-US" sz="2263" b="1" dirty="0">
                <a:latin typeface="Meiryo UI" panose="020B0604030504040204" pitchFamily="50" charset="-128"/>
                <a:ea typeface="Meiryo UI" panose="020B0604030504040204" pitchFamily="50" charset="-128"/>
                <a:cs typeface="Meiryo UI" panose="020B0604030504040204" pitchFamily="50" charset="-128"/>
              </a:rPr>
              <a:t>おすすめモデルコース</a:t>
            </a:r>
            <a:endParaRPr lang="en-US" altLang="ja-JP" sz="2263" b="1" dirty="0">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05" name="直線コネクタ 104"/>
          <p:cNvCxnSpPr/>
          <p:nvPr/>
        </p:nvCxnSpPr>
        <p:spPr>
          <a:xfrm flipH="1">
            <a:off x="10206448" y="4380846"/>
            <a:ext cx="215167" cy="822731"/>
          </a:xfrm>
          <a:prstGeom prst="line">
            <a:avLst/>
          </a:prstGeom>
          <a:ln>
            <a:solidFill>
              <a:srgbClr val="C00000"/>
            </a:solidFill>
            <a:prstDash val="sysDot"/>
          </a:ln>
        </p:spPr>
        <p:style>
          <a:lnRef idx="1">
            <a:schemeClr val="accent1"/>
          </a:lnRef>
          <a:fillRef idx="0">
            <a:schemeClr val="accent1"/>
          </a:fillRef>
          <a:effectRef idx="0">
            <a:schemeClr val="accent1"/>
          </a:effectRef>
          <a:fontRef idx="minor">
            <a:schemeClr val="tx1"/>
          </a:fontRef>
        </p:style>
      </p:cxnSp>
      <p:sp>
        <p:nvSpPr>
          <p:cNvPr id="6" name="テキスト ボックス 5"/>
          <p:cNvSpPr txBox="1"/>
          <p:nvPr/>
        </p:nvSpPr>
        <p:spPr>
          <a:xfrm>
            <a:off x="184068" y="2002501"/>
            <a:ext cx="2750280" cy="335790"/>
          </a:xfrm>
          <a:prstGeom prst="roundRect">
            <a:avLst/>
          </a:prstGeom>
          <a:solidFill>
            <a:schemeClr val="accent4">
              <a:lumMod val="20000"/>
              <a:lumOff val="80000"/>
            </a:schemeClr>
          </a:solidFill>
          <a:ln w="19050">
            <a:solidFill>
              <a:schemeClr val="accent2"/>
            </a:solidFill>
          </a:ln>
        </p:spPr>
        <p:txBody>
          <a:bodyPr wrap="square" rtlCol="0">
            <a:spAutoFit/>
          </a:bodyPr>
          <a:lstStyle/>
          <a:p>
            <a:pPr algn="ctr"/>
            <a:r>
              <a:rPr lang="ja-JP" altLang="en-US" sz="1323" dirty="0">
                <a:latin typeface="Meiryo UI" panose="020B0604030504040204" pitchFamily="50" charset="-128"/>
                <a:ea typeface="Meiryo UI" panose="020B0604030504040204" pitchFamily="50" charset="-128"/>
              </a:rPr>
              <a:t>①</a:t>
            </a:r>
            <a:r>
              <a:rPr lang="zh-TW" altLang="en-US" sz="1323" dirty="0">
                <a:latin typeface="Meiryo UI" panose="020B0604030504040204" pitchFamily="50" charset="-128"/>
                <a:ea typeface="Meiryo UI" panose="020B0604030504040204" pitchFamily="50" charset="-128"/>
              </a:rPr>
              <a:t>日本二十六聖人記念館</a:t>
            </a:r>
            <a:endParaRPr lang="ja-JP" altLang="en-US" sz="1323" dirty="0">
              <a:latin typeface="Meiryo UI" panose="020B0604030504040204" pitchFamily="50" charset="-128"/>
              <a:ea typeface="Meiryo UI" panose="020B0604030504040204" pitchFamily="50" charset="-128"/>
            </a:endParaRPr>
          </a:p>
        </p:txBody>
      </p:sp>
      <p:sp>
        <p:nvSpPr>
          <p:cNvPr id="19" name="テキスト ボックス 18"/>
          <p:cNvSpPr txBox="1"/>
          <p:nvPr/>
        </p:nvSpPr>
        <p:spPr>
          <a:xfrm>
            <a:off x="5189240" y="1763563"/>
            <a:ext cx="3302437" cy="327395"/>
          </a:xfrm>
          <a:prstGeom prst="roundRect">
            <a:avLst/>
          </a:prstGeom>
          <a:solidFill>
            <a:schemeClr val="accent4">
              <a:lumMod val="20000"/>
              <a:lumOff val="80000"/>
            </a:schemeClr>
          </a:solidFill>
          <a:ln w="19050">
            <a:solidFill>
              <a:schemeClr val="accent2"/>
            </a:solidFill>
          </a:ln>
        </p:spPr>
        <p:txBody>
          <a:bodyPr wrap="square" rtlCol="0">
            <a:spAutoFit/>
          </a:bodyPr>
          <a:lstStyle/>
          <a:p>
            <a:pPr algn="ctr"/>
            <a:r>
              <a:rPr lang="ja-JP" altLang="en-US" sz="1323" dirty="0">
                <a:latin typeface="Meiryo UI" panose="020B0604030504040204" pitchFamily="50" charset="-128"/>
                <a:ea typeface="Meiryo UI" panose="020B0604030504040204" pitchFamily="50" charset="-128"/>
              </a:rPr>
              <a:t>②グラバー園</a:t>
            </a:r>
            <a:endParaRPr lang="en-US" altLang="ja-JP" sz="1323" dirty="0">
              <a:latin typeface="Meiryo UI" panose="020B0604030504040204" pitchFamily="50" charset="-128"/>
              <a:ea typeface="Meiryo UI" panose="020B0604030504040204" pitchFamily="50" charset="-128"/>
            </a:endParaRPr>
          </a:p>
        </p:txBody>
      </p:sp>
      <p:sp>
        <p:nvSpPr>
          <p:cNvPr id="35" name="テキスト ボックス 34"/>
          <p:cNvSpPr txBox="1"/>
          <p:nvPr/>
        </p:nvSpPr>
        <p:spPr>
          <a:xfrm>
            <a:off x="3016391" y="1779653"/>
            <a:ext cx="2090806" cy="485839"/>
          </a:xfrm>
          <a:prstGeom prst="rect">
            <a:avLst/>
          </a:prstGeom>
          <a:noFill/>
        </p:spPr>
        <p:txBody>
          <a:bodyPr wrap="square" rtlCol="0">
            <a:spAutoFit/>
          </a:bodyPr>
          <a:lstStyle/>
          <a:p>
            <a:pPr algn="ct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a:t>
            </a:r>
            <a:endParaRPr lang="en-US" altLang="ja-JP" sz="1400" b="1"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57" dirty="0">
                <a:latin typeface="Meiryo UI" panose="020B0604030504040204" pitchFamily="50" charset="-128"/>
                <a:ea typeface="Meiryo UI" panose="020B0604030504040204" pitchFamily="50" charset="-128"/>
                <a:cs typeface="Meiryo UI" panose="020B0604030504040204" pitchFamily="50" charset="-128"/>
              </a:rPr>
              <a:t>路面電車約</a:t>
            </a:r>
            <a:r>
              <a:rPr lang="en-US" altLang="ja-JP" sz="1157" dirty="0">
                <a:latin typeface="Meiryo UI" panose="020B0604030504040204" pitchFamily="50" charset="-128"/>
                <a:ea typeface="Meiryo UI" panose="020B0604030504040204" pitchFamily="50" charset="-128"/>
                <a:cs typeface="Meiryo UI" panose="020B0604030504040204" pitchFamily="50" charset="-128"/>
              </a:rPr>
              <a:t>20</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分＋徒歩約</a:t>
            </a:r>
            <a:r>
              <a:rPr lang="en-US" altLang="ja-JP" sz="1157" dirty="0">
                <a:latin typeface="Meiryo UI" panose="020B0604030504040204" pitchFamily="50" charset="-128"/>
                <a:ea typeface="Meiryo UI" panose="020B0604030504040204" pitchFamily="50" charset="-128"/>
                <a:cs typeface="Meiryo UI" panose="020B0604030504040204" pitchFamily="50" charset="-128"/>
              </a:rPr>
              <a:t>7</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分</a:t>
            </a:r>
            <a:endParaRPr lang="en-US" altLang="ja-JP" sz="1157"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53" name="テキスト ボックス 52"/>
          <p:cNvSpPr txBox="1"/>
          <p:nvPr/>
        </p:nvSpPr>
        <p:spPr>
          <a:xfrm>
            <a:off x="102025" y="2325771"/>
            <a:ext cx="2832323" cy="601127"/>
          </a:xfrm>
          <a:prstGeom prst="rect">
            <a:avLst/>
          </a:prstGeom>
          <a:noFill/>
        </p:spPr>
        <p:txBody>
          <a:bodyPr wrap="square" rtlCol="0">
            <a:spAutoFit/>
          </a:bodyPr>
          <a:lstStyle/>
          <a:p>
            <a:r>
              <a:rPr lang="ja-JP" altLang="en-US" sz="1102" dirty="0">
                <a:latin typeface="Meiryo UI" panose="020B0604030504040204" pitchFamily="50" charset="-128"/>
                <a:ea typeface="Meiryo UI" panose="020B0604030504040204" pitchFamily="50" charset="-128"/>
                <a:cs typeface="Meiryo UI" panose="020B0604030504040204" pitchFamily="50" charset="-128"/>
              </a:rPr>
              <a:t>キリスト教はどのようにして日本に伝わったか。また受難の歴史や聖骨箱など資料や文化財が並びます。</a:t>
            </a:r>
            <a:r>
              <a:rPr lang="en-US" altLang="ja-JP" sz="1102" dirty="0">
                <a:latin typeface="Meiryo UI" panose="020B0604030504040204" pitchFamily="50" charset="-128"/>
                <a:ea typeface="Meiryo UI" panose="020B0604030504040204" pitchFamily="50" charset="-128"/>
                <a:cs typeface="Meiryo UI" panose="020B0604030504040204" pitchFamily="50" charset="-128"/>
              </a:rPr>
              <a:t>2F</a:t>
            </a:r>
            <a:r>
              <a:rPr lang="ja-JP" altLang="en-US" sz="1102" dirty="0">
                <a:latin typeface="Meiryo UI" panose="020B0604030504040204" pitchFamily="50" charset="-128"/>
                <a:ea typeface="Meiryo UI" panose="020B0604030504040204" pitchFamily="50" charset="-128"/>
                <a:cs typeface="Meiryo UI" panose="020B0604030504040204" pitchFamily="50" charset="-128"/>
              </a:rPr>
              <a:t>から見ると分かりやすいです。</a:t>
            </a:r>
            <a:endParaRPr lang="en-US" altLang="ja-JP" sz="1102"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54" name="テキスト ボックス 53"/>
          <p:cNvSpPr txBox="1"/>
          <p:nvPr/>
        </p:nvSpPr>
        <p:spPr>
          <a:xfrm>
            <a:off x="5107197" y="2097324"/>
            <a:ext cx="3495664" cy="770724"/>
          </a:xfrm>
          <a:prstGeom prst="rect">
            <a:avLst/>
          </a:prstGeom>
          <a:noFill/>
        </p:spPr>
        <p:txBody>
          <a:bodyPr wrap="square" rtlCol="0">
            <a:spAutoFit/>
          </a:bodyPr>
          <a:lstStyle/>
          <a:p>
            <a:r>
              <a:rPr lang="ja-JP" altLang="en-US" sz="1102" dirty="0">
                <a:latin typeface="Meiryo UI" panose="020B0604030504040204" pitchFamily="50" charset="-128"/>
                <a:ea typeface="Meiryo UI" panose="020B0604030504040204" pitchFamily="50" charset="-128"/>
                <a:cs typeface="Meiryo UI" panose="020B0604030504040204" pitchFamily="50" charset="-128"/>
              </a:rPr>
              <a:t>幕末活躍したグラバーが住んでいた旧グラバー住宅は世界文化遺産に登録された建造物。その他旧リンガー住宅、旧オルト住宅など歴史的建造物が並びます。園内にはひと休みしてコーヒーやカステラが食べられる喫茶店自由亭があります。</a:t>
            </a:r>
            <a:endParaRPr lang="en-US" altLang="ja-JP" sz="1102"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75" name="角丸四角形 74"/>
          <p:cNvSpPr/>
          <p:nvPr/>
        </p:nvSpPr>
        <p:spPr>
          <a:xfrm>
            <a:off x="56515" y="1991140"/>
            <a:ext cx="543022" cy="192089"/>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551" dirty="0">
                <a:solidFill>
                  <a:schemeClr val="tx1"/>
                </a:solidFill>
                <a:latin typeface="Meiryo UI" panose="020B0604030504040204" pitchFamily="50" charset="-128"/>
                <a:ea typeface="Meiryo UI" panose="020B0604030504040204" pitchFamily="50" charset="-128"/>
              </a:rPr>
              <a:t>スタート</a:t>
            </a:r>
          </a:p>
        </p:txBody>
      </p:sp>
      <p:sp>
        <p:nvSpPr>
          <p:cNvPr id="21" name="テキスト ボックス 20"/>
          <p:cNvSpPr txBox="1"/>
          <p:nvPr/>
        </p:nvSpPr>
        <p:spPr>
          <a:xfrm>
            <a:off x="5429754" y="3310177"/>
            <a:ext cx="2353659" cy="327395"/>
          </a:xfrm>
          <a:prstGeom prst="roundRect">
            <a:avLst/>
          </a:prstGeom>
          <a:solidFill>
            <a:schemeClr val="accent4">
              <a:lumMod val="20000"/>
              <a:lumOff val="80000"/>
            </a:schemeClr>
          </a:solidFill>
          <a:ln w="19050">
            <a:solidFill>
              <a:schemeClr val="accent2"/>
            </a:solidFill>
          </a:ln>
        </p:spPr>
        <p:txBody>
          <a:bodyPr wrap="square" rtlCol="0">
            <a:spAutoFit/>
          </a:bodyPr>
          <a:lstStyle/>
          <a:p>
            <a:pPr algn="ctr"/>
            <a:r>
              <a:rPr lang="ja-JP" altLang="en-US" sz="1323" dirty="0">
                <a:latin typeface="Meiryo UI" panose="020B0604030504040204" pitchFamily="50" charset="-128"/>
                <a:ea typeface="Meiryo UI" panose="020B0604030504040204" pitchFamily="50" charset="-128"/>
              </a:rPr>
              <a:t>③</a:t>
            </a:r>
            <a:r>
              <a:rPr lang="zh-CN" altLang="en-US" sz="1323" dirty="0">
                <a:latin typeface="Meiryo UI" panose="020B0604030504040204" pitchFamily="50" charset="-128"/>
                <a:ea typeface="Meiryo UI" panose="020B0604030504040204" pitchFamily="50" charset="-128"/>
              </a:rPr>
              <a:t>大浦天主堂（国宝）</a:t>
            </a:r>
            <a:endParaRPr lang="ja-JP" altLang="en-US" sz="1323" dirty="0">
              <a:latin typeface="Meiryo UI" panose="020B0604030504040204" pitchFamily="50" charset="-128"/>
              <a:ea typeface="Meiryo UI" panose="020B0604030504040204" pitchFamily="50" charset="-128"/>
            </a:endParaRPr>
          </a:p>
        </p:txBody>
      </p:sp>
      <p:sp>
        <p:nvSpPr>
          <p:cNvPr id="22" name="テキスト ボックス 21"/>
          <p:cNvSpPr txBox="1"/>
          <p:nvPr/>
        </p:nvSpPr>
        <p:spPr>
          <a:xfrm>
            <a:off x="7825602" y="3296205"/>
            <a:ext cx="2837636" cy="327395"/>
          </a:xfrm>
          <a:prstGeom prst="roundRect">
            <a:avLst/>
          </a:prstGeom>
          <a:solidFill>
            <a:schemeClr val="accent4">
              <a:lumMod val="20000"/>
              <a:lumOff val="80000"/>
            </a:schemeClr>
          </a:solidFill>
          <a:ln w="19050">
            <a:solidFill>
              <a:schemeClr val="accent2"/>
            </a:solidFill>
          </a:ln>
        </p:spPr>
        <p:txBody>
          <a:bodyPr wrap="square" rtlCol="0">
            <a:spAutoFit/>
          </a:bodyPr>
          <a:lstStyle/>
          <a:p>
            <a:pPr algn="ctr"/>
            <a:r>
              <a:rPr lang="ja-JP" altLang="en-US" sz="1323" dirty="0">
                <a:latin typeface="Meiryo UI" panose="020B0604030504040204" pitchFamily="50" charset="-128"/>
                <a:ea typeface="Meiryo UI" panose="020B0604030504040204" pitchFamily="50" charset="-128"/>
              </a:rPr>
              <a:t>旧羅典神学校（キリシタン資料室）</a:t>
            </a:r>
          </a:p>
        </p:txBody>
      </p:sp>
      <p:sp>
        <p:nvSpPr>
          <p:cNvPr id="49" name="テキスト ボックス 48"/>
          <p:cNvSpPr txBox="1"/>
          <p:nvPr/>
        </p:nvSpPr>
        <p:spPr>
          <a:xfrm>
            <a:off x="6151474" y="2826903"/>
            <a:ext cx="2511888" cy="307777"/>
          </a:xfrm>
          <a:prstGeom prst="rect">
            <a:avLst/>
          </a:prstGeom>
          <a:noFill/>
        </p:spPr>
        <p:txBody>
          <a:bodyPr wrap="square" rtlCol="0">
            <a:spAutoFit/>
          </a:bodyPr>
          <a:lstStyle/>
          <a:p>
            <a:pPr algn="ctr"/>
            <a:r>
              <a:rPr lang="ja-JP" altLang="en-US" sz="14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　徒歩約</a:t>
            </a:r>
            <a:r>
              <a:rPr lang="en-US" altLang="ja-JP" sz="1157" dirty="0">
                <a:latin typeface="Meiryo UI" panose="020B0604030504040204" pitchFamily="50" charset="-128"/>
                <a:ea typeface="Meiryo UI" panose="020B0604030504040204" pitchFamily="50" charset="-128"/>
                <a:cs typeface="Meiryo UI" panose="020B0604030504040204" pitchFamily="50" charset="-128"/>
              </a:rPr>
              <a:t>2</a:t>
            </a:r>
            <a:r>
              <a:rPr lang="ja-JP" altLang="en-US" sz="1157">
                <a:latin typeface="Meiryo UI" panose="020B0604030504040204" pitchFamily="50" charset="-128"/>
                <a:ea typeface="Meiryo UI" panose="020B0604030504040204" pitchFamily="50" charset="-128"/>
                <a:cs typeface="Meiryo UI" panose="020B0604030504040204" pitchFamily="50" charset="-128"/>
              </a:rPr>
              <a:t>分</a:t>
            </a:r>
            <a:endParaRPr lang="en-US" altLang="ja-JP" sz="1157"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51" name="テキスト ボックス 50"/>
          <p:cNvSpPr txBox="1"/>
          <p:nvPr/>
        </p:nvSpPr>
        <p:spPr>
          <a:xfrm>
            <a:off x="4055184" y="3079014"/>
            <a:ext cx="1117714" cy="485839"/>
          </a:xfrm>
          <a:prstGeom prst="rect">
            <a:avLst/>
          </a:prstGeom>
          <a:noFill/>
        </p:spPr>
        <p:txBody>
          <a:bodyPr wrap="square" rtlCol="0">
            <a:spAutoFit/>
          </a:bodyPr>
          <a:lstStyle/>
          <a:p>
            <a:pPr algn="ct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a:t>
            </a:r>
            <a:endParaRPr lang="en-US" altLang="ja-JP" sz="1400" b="1" dirty="0">
              <a:latin typeface="Meiryo UI" panose="020B0604030504040204" pitchFamily="50" charset="-128"/>
              <a:ea typeface="Meiryo UI" panose="020B0604030504040204" pitchFamily="50" charset="-128"/>
              <a:cs typeface="Meiryo UI" panose="020B0604030504040204" pitchFamily="50" charset="-128"/>
            </a:endParaRPr>
          </a:p>
          <a:p>
            <a:pPr algn="ctr"/>
            <a:r>
              <a:rPr lang="ja-JP" altLang="en-US" sz="1157" dirty="0">
                <a:latin typeface="Meiryo UI" panose="020B0604030504040204" pitchFamily="50" charset="-128"/>
                <a:ea typeface="Meiryo UI" panose="020B0604030504040204" pitchFamily="50" charset="-128"/>
                <a:cs typeface="Meiryo UI" panose="020B0604030504040204" pitchFamily="50" charset="-128"/>
              </a:rPr>
              <a:t>　徒歩約</a:t>
            </a:r>
            <a:r>
              <a:rPr lang="en-US" altLang="ja-JP" sz="1157" dirty="0">
                <a:latin typeface="Meiryo UI" panose="020B0604030504040204" pitchFamily="50" charset="-128"/>
                <a:ea typeface="Meiryo UI" panose="020B0604030504040204" pitchFamily="50" charset="-128"/>
                <a:cs typeface="Meiryo UI" panose="020B0604030504040204" pitchFamily="50" charset="-128"/>
              </a:rPr>
              <a:t>15</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分</a:t>
            </a:r>
            <a:endParaRPr lang="en-US" altLang="ja-JP" sz="1157"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69" name="テキスト ボックス 68"/>
          <p:cNvSpPr txBox="1"/>
          <p:nvPr/>
        </p:nvSpPr>
        <p:spPr>
          <a:xfrm>
            <a:off x="5381203" y="3618356"/>
            <a:ext cx="2528355" cy="601127"/>
          </a:xfrm>
          <a:prstGeom prst="rect">
            <a:avLst/>
          </a:prstGeom>
          <a:noFill/>
        </p:spPr>
        <p:txBody>
          <a:bodyPr wrap="square" rtlCol="0">
            <a:spAutoFit/>
          </a:bodyPr>
          <a:lstStyle/>
          <a:p>
            <a:r>
              <a:rPr lang="ja-JP" altLang="en-US" sz="1102" dirty="0">
                <a:latin typeface="Meiryo UI" panose="020B0604030504040204" pitchFamily="50" charset="-128"/>
                <a:ea typeface="Meiryo UI" panose="020B0604030504040204" pitchFamily="50" charset="-128"/>
                <a:cs typeface="Meiryo UI" panose="020B0604030504040204" pitchFamily="50" charset="-128"/>
              </a:rPr>
              <a:t>世界的な奇跡とされる信徒発見の舞台となったのがここです。階段途中にレリーフがあります。中のステンドグラスも美しいです。</a:t>
            </a:r>
            <a:endParaRPr lang="en-US" altLang="ja-JP" sz="1102"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70" name="テキスト ボックス 69"/>
          <p:cNvSpPr txBox="1"/>
          <p:nvPr/>
        </p:nvSpPr>
        <p:spPr>
          <a:xfrm>
            <a:off x="7822038" y="3610860"/>
            <a:ext cx="2826731" cy="601127"/>
          </a:xfrm>
          <a:prstGeom prst="rect">
            <a:avLst/>
          </a:prstGeom>
          <a:noFill/>
        </p:spPr>
        <p:txBody>
          <a:bodyPr wrap="square" rtlCol="0">
            <a:spAutoFit/>
          </a:bodyPr>
          <a:lstStyle/>
          <a:p>
            <a:r>
              <a:rPr lang="ja-JP" altLang="en-US" sz="1102" dirty="0">
                <a:latin typeface="Meiryo UI" panose="020B0604030504040204" pitchFamily="50" charset="-128"/>
                <a:ea typeface="Meiryo UI" panose="020B0604030504040204" pitchFamily="50" charset="-128"/>
                <a:cs typeface="Meiryo UI" panose="020B0604030504040204" pitchFamily="50" charset="-128"/>
              </a:rPr>
              <a:t>天主堂の裏手。ド・ロ神父が日本人職人に伝導のためにつくらせたド・ロ版画や、聖人コルベ神父の生涯を追った資料が展示され、必見です。</a:t>
            </a:r>
            <a:endParaRPr lang="en-US" altLang="ja-JP" sz="1102"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71" name="テキスト ボックス 70"/>
          <p:cNvSpPr txBox="1"/>
          <p:nvPr/>
        </p:nvSpPr>
        <p:spPr>
          <a:xfrm>
            <a:off x="200354" y="3699522"/>
            <a:ext cx="3910041" cy="431528"/>
          </a:xfrm>
          <a:prstGeom prst="rect">
            <a:avLst/>
          </a:prstGeom>
          <a:noFill/>
        </p:spPr>
        <p:txBody>
          <a:bodyPr wrap="square" rtlCol="0">
            <a:spAutoFit/>
          </a:bodyPr>
          <a:lstStyle/>
          <a:p>
            <a:r>
              <a:rPr lang="ja-JP" altLang="en-US" sz="1102" dirty="0">
                <a:latin typeface="Meiryo UI" panose="020B0604030504040204" pitchFamily="50" charset="-128"/>
                <a:ea typeface="Meiryo UI" panose="020B0604030504040204" pitchFamily="50" charset="-128"/>
                <a:cs typeface="Meiryo UI" panose="020B0604030504040204" pitchFamily="50" charset="-128"/>
              </a:rPr>
              <a:t>日本で初めてプロテスタントのミッションスクールとして設立された活水学院。その歴史が分かりやすく展示されています。</a:t>
            </a:r>
            <a:endParaRPr lang="en-US" altLang="ja-JP" sz="1102"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85" name="テキスト ボックス 84"/>
          <p:cNvSpPr txBox="1"/>
          <p:nvPr/>
        </p:nvSpPr>
        <p:spPr>
          <a:xfrm>
            <a:off x="266701" y="3151253"/>
            <a:ext cx="3689238" cy="552634"/>
          </a:xfrm>
          <a:prstGeom prst="roundRect">
            <a:avLst/>
          </a:prstGeom>
          <a:solidFill>
            <a:schemeClr val="accent4">
              <a:lumMod val="20000"/>
              <a:lumOff val="80000"/>
            </a:schemeClr>
          </a:solidFill>
          <a:ln w="19050">
            <a:solidFill>
              <a:schemeClr val="accent2"/>
            </a:solidFill>
          </a:ln>
        </p:spPr>
        <p:txBody>
          <a:bodyPr wrap="square" rtlCol="0">
            <a:spAutoFit/>
          </a:bodyPr>
          <a:lstStyle/>
          <a:p>
            <a:pPr algn="ctr"/>
            <a:r>
              <a:rPr lang="ja-JP" altLang="en-US" sz="1323" dirty="0">
                <a:latin typeface="Meiryo UI" panose="020B0604030504040204" pitchFamily="50" charset="-128"/>
                <a:ea typeface="Meiryo UI" panose="020B0604030504040204" pitchFamily="50" charset="-128"/>
              </a:rPr>
              <a:t>④</a:t>
            </a:r>
            <a:r>
              <a:rPr lang="zh-TW" altLang="en-US" sz="1323" dirty="0">
                <a:latin typeface="Meiryo UI" panose="020B0604030504040204" pitchFamily="50" charset="-128"/>
                <a:ea typeface="Meiryo UI" panose="020B0604030504040204" pitchFamily="50" charset="-128"/>
              </a:rPr>
              <a:t>東山手十二番館（国指定重要文化財）</a:t>
            </a:r>
          </a:p>
          <a:p>
            <a:pPr algn="ctr"/>
            <a:r>
              <a:rPr lang="zh-TW" altLang="en-US" sz="1323" dirty="0">
                <a:latin typeface="Meiryo UI" panose="020B0604030504040204" pitchFamily="50" charset="-128"/>
                <a:ea typeface="Meiryo UI" panose="020B0604030504040204" pitchFamily="50" charset="-128"/>
              </a:rPr>
              <a:t>長崎市旧居留地私学歴史資料館</a:t>
            </a:r>
            <a:endParaRPr lang="ja-JP" altLang="en-US" sz="1323" dirty="0">
              <a:latin typeface="Meiryo UI" panose="020B0604030504040204" pitchFamily="50" charset="-128"/>
              <a:ea typeface="Meiryo UI" panose="020B0604030504040204" pitchFamily="50" charset="-128"/>
            </a:endParaRPr>
          </a:p>
        </p:txBody>
      </p:sp>
      <p:cxnSp>
        <p:nvCxnSpPr>
          <p:cNvPr id="8" name="直線コネクタ 7"/>
          <p:cNvCxnSpPr/>
          <p:nvPr/>
        </p:nvCxnSpPr>
        <p:spPr>
          <a:xfrm>
            <a:off x="8804217" y="5452333"/>
            <a:ext cx="405110" cy="98772"/>
          </a:xfrm>
          <a:prstGeom prst="line">
            <a:avLst/>
          </a:prstGeom>
          <a:ln>
            <a:solidFill>
              <a:srgbClr val="C00000"/>
            </a:solidFill>
            <a:prstDash val="sysDot"/>
          </a:ln>
        </p:spPr>
        <p:style>
          <a:lnRef idx="1">
            <a:schemeClr val="accent1"/>
          </a:lnRef>
          <a:fillRef idx="0">
            <a:schemeClr val="accent1"/>
          </a:fillRef>
          <a:effectRef idx="0">
            <a:schemeClr val="accent1"/>
          </a:effectRef>
          <a:fontRef idx="minor">
            <a:schemeClr val="tx1"/>
          </a:fontRef>
        </p:style>
      </p:cxnSp>
      <p:cxnSp>
        <p:nvCxnSpPr>
          <p:cNvPr id="101" name="直線コネクタ 100"/>
          <p:cNvCxnSpPr/>
          <p:nvPr/>
        </p:nvCxnSpPr>
        <p:spPr>
          <a:xfrm>
            <a:off x="9166042" y="5593732"/>
            <a:ext cx="582058" cy="1262909"/>
          </a:xfrm>
          <a:prstGeom prst="line">
            <a:avLst/>
          </a:prstGeom>
          <a:ln>
            <a:solidFill>
              <a:srgbClr val="C00000"/>
            </a:solidFill>
            <a:prstDash val="sysDot"/>
          </a:ln>
        </p:spPr>
        <p:style>
          <a:lnRef idx="1">
            <a:schemeClr val="accent1"/>
          </a:lnRef>
          <a:fillRef idx="0">
            <a:schemeClr val="accent1"/>
          </a:fillRef>
          <a:effectRef idx="0">
            <a:schemeClr val="accent1"/>
          </a:effectRef>
          <a:fontRef idx="minor">
            <a:schemeClr val="tx1"/>
          </a:fontRef>
        </p:style>
      </p:cxnSp>
      <p:cxnSp>
        <p:nvCxnSpPr>
          <p:cNvPr id="27" name="直線コネクタ 26"/>
          <p:cNvCxnSpPr/>
          <p:nvPr/>
        </p:nvCxnSpPr>
        <p:spPr>
          <a:xfrm>
            <a:off x="4630126" y="5335529"/>
            <a:ext cx="319604" cy="226620"/>
          </a:xfrm>
          <a:prstGeom prst="line">
            <a:avLst/>
          </a:prstGeom>
          <a:ln w="73025">
            <a:gradFill>
              <a:gsLst>
                <a:gs pos="0">
                  <a:schemeClr val="accent1">
                    <a:lumMod val="5000"/>
                    <a:lumOff val="95000"/>
                  </a:schemeClr>
                </a:gs>
                <a:gs pos="17000">
                  <a:schemeClr val="accent1">
                    <a:lumMod val="45000"/>
                    <a:lumOff val="55000"/>
                  </a:schemeClr>
                </a:gs>
                <a:gs pos="40000">
                  <a:schemeClr val="accent1">
                    <a:lumMod val="45000"/>
                    <a:lumOff val="55000"/>
                  </a:schemeClr>
                </a:gs>
                <a:gs pos="75000">
                  <a:schemeClr val="accent1">
                    <a:lumMod val="30000"/>
                    <a:lumOff val="70000"/>
                  </a:schemeClr>
                </a:gs>
              </a:gsLst>
              <a:lin ang="5400000" scaled="1"/>
            </a:gradFill>
          </a:ln>
          <a:effectLst/>
        </p:spPr>
        <p:style>
          <a:lnRef idx="3">
            <a:schemeClr val="accent1"/>
          </a:lnRef>
          <a:fillRef idx="0">
            <a:schemeClr val="accent1"/>
          </a:fillRef>
          <a:effectRef idx="2">
            <a:schemeClr val="accent1"/>
          </a:effectRef>
          <a:fontRef idx="minor">
            <a:schemeClr val="tx1"/>
          </a:fontRef>
        </p:style>
      </p:cxnSp>
      <p:sp>
        <p:nvSpPr>
          <p:cNvPr id="48" name="テキスト ボックス 47"/>
          <p:cNvSpPr txBox="1"/>
          <p:nvPr/>
        </p:nvSpPr>
        <p:spPr>
          <a:xfrm>
            <a:off x="8608354" y="595352"/>
            <a:ext cx="1707148" cy="299160"/>
          </a:xfrm>
          <a:prstGeom prst="roundRect">
            <a:avLst/>
          </a:prstGeom>
          <a:solidFill>
            <a:srgbClr val="002060">
              <a:alpha val="74000"/>
            </a:srgbClr>
          </a:solidFill>
          <a:ln>
            <a:solidFill>
              <a:schemeClr val="accent2">
                <a:lumMod val="75000"/>
              </a:schemeClr>
            </a:solidFill>
          </a:ln>
        </p:spPr>
        <p:txBody>
          <a:bodyPr wrap="square" rtlCol="0">
            <a:spAutoFit/>
          </a:bodyPr>
          <a:lstStyle/>
          <a:p>
            <a:pPr algn="ctr"/>
            <a:r>
              <a:rPr lang="ja-JP" altLang="en-US" sz="1157" dirty="0">
                <a:solidFill>
                  <a:schemeClr val="bg1"/>
                </a:solidFill>
                <a:latin typeface="Meiryo UI" panose="020B0604030504040204" pitchFamily="50" charset="-128"/>
                <a:ea typeface="Meiryo UI" panose="020B0604030504040204" pitchFamily="50" charset="-128"/>
              </a:rPr>
              <a:t>全行程：約</a:t>
            </a:r>
            <a:r>
              <a:rPr lang="en-US" altLang="ja-JP" sz="1157" dirty="0">
                <a:solidFill>
                  <a:schemeClr val="bg1"/>
                </a:solidFill>
                <a:latin typeface="Meiryo UI" panose="020B0604030504040204" pitchFamily="50" charset="-128"/>
                <a:ea typeface="Meiryo UI" panose="020B0604030504040204" pitchFamily="50" charset="-128"/>
              </a:rPr>
              <a:t>3</a:t>
            </a:r>
            <a:r>
              <a:rPr lang="ja-JP" altLang="en-US" sz="1157" dirty="0">
                <a:solidFill>
                  <a:schemeClr val="bg1"/>
                </a:solidFill>
                <a:latin typeface="Meiryo UI" panose="020B0604030504040204" pitchFamily="50" charset="-128"/>
                <a:ea typeface="Meiryo UI" panose="020B0604030504040204" pitchFamily="50" charset="-128"/>
              </a:rPr>
              <a:t>時間</a:t>
            </a:r>
          </a:p>
        </p:txBody>
      </p:sp>
      <p:sp>
        <p:nvSpPr>
          <p:cNvPr id="55" name="テキスト ボックス 54"/>
          <p:cNvSpPr txBox="1"/>
          <p:nvPr/>
        </p:nvSpPr>
        <p:spPr>
          <a:xfrm>
            <a:off x="55559" y="1717628"/>
            <a:ext cx="1964569" cy="270395"/>
          </a:xfrm>
          <a:prstGeom prst="rect">
            <a:avLst/>
          </a:prstGeom>
          <a:noFill/>
        </p:spPr>
        <p:txBody>
          <a:bodyPr wrap="square" rtlCol="0">
            <a:spAutoFit/>
          </a:bodyPr>
          <a:lstStyle/>
          <a:p>
            <a:pPr algn="ctr"/>
            <a:r>
              <a:rPr lang="ja-JP" altLang="en-US" sz="1157" dirty="0">
                <a:latin typeface="Meiryo UI" panose="020B0604030504040204" pitchFamily="50" charset="-128"/>
                <a:ea typeface="Meiryo UI" panose="020B0604030504040204" pitchFamily="50" charset="-128"/>
                <a:cs typeface="Meiryo UI" panose="020B0604030504040204" pitchFamily="50" charset="-128"/>
              </a:rPr>
              <a:t>長崎駅前電停から徒歩</a:t>
            </a:r>
            <a:r>
              <a:rPr lang="en-US" altLang="ja-JP" sz="1157" dirty="0">
                <a:latin typeface="Meiryo UI" panose="020B0604030504040204" pitchFamily="50" charset="-128"/>
                <a:ea typeface="Meiryo UI" panose="020B0604030504040204" pitchFamily="50" charset="-128"/>
                <a:cs typeface="Meiryo UI" panose="020B0604030504040204" pitchFamily="50" charset="-128"/>
              </a:rPr>
              <a:t>5</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分</a:t>
            </a:r>
            <a:endParaRPr lang="en-US" altLang="ja-JP" sz="1157"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84" name="角丸四角形 83"/>
          <p:cNvSpPr/>
          <p:nvPr/>
        </p:nvSpPr>
        <p:spPr>
          <a:xfrm>
            <a:off x="105871" y="3080270"/>
            <a:ext cx="454923" cy="192089"/>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551" dirty="0">
                <a:solidFill>
                  <a:schemeClr val="tx1"/>
                </a:solidFill>
                <a:latin typeface="Meiryo UI" panose="020B0604030504040204" pitchFamily="50" charset="-128"/>
                <a:ea typeface="Meiryo UI" panose="020B0604030504040204" pitchFamily="50" charset="-128"/>
              </a:rPr>
              <a:t>ゴール</a:t>
            </a:r>
          </a:p>
        </p:txBody>
      </p:sp>
      <p:sp>
        <p:nvSpPr>
          <p:cNvPr id="58" name="角丸四角形 57"/>
          <p:cNvSpPr/>
          <p:nvPr/>
        </p:nvSpPr>
        <p:spPr>
          <a:xfrm>
            <a:off x="100441" y="4516849"/>
            <a:ext cx="4161530" cy="2947125"/>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9" name="テキスト ボックス 58"/>
          <p:cNvSpPr txBox="1"/>
          <p:nvPr/>
        </p:nvSpPr>
        <p:spPr>
          <a:xfrm>
            <a:off x="2155374" y="4711809"/>
            <a:ext cx="1745414" cy="333950"/>
          </a:xfrm>
          <a:prstGeom prst="roundRect">
            <a:avLst/>
          </a:prstGeom>
          <a:solidFill>
            <a:schemeClr val="accent4">
              <a:lumMod val="20000"/>
              <a:lumOff val="80000"/>
            </a:schemeClr>
          </a:solidFill>
          <a:ln w="19050">
            <a:solidFill>
              <a:schemeClr val="accent2"/>
            </a:solidFill>
          </a:ln>
        </p:spPr>
        <p:txBody>
          <a:bodyPr wrap="square" rtlCol="0">
            <a:spAutoFit/>
          </a:bodyPr>
          <a:lstStyle/>
          <a:p>
            <a:pPr algn="ctr"/>
            <a:r>
              <a:rPr lang="ja-JP" altLang="en-US" sz="1323" dirty="0">
                <a:latin typeface="Meiryo UI" panose="020B0604030504040204" pitchFamily="50" charset="-128"/>
                <a:ea typeface="Meiryo UI" panose="020B0604030504040204" pitchFamily="50" charset="-128"/>
              </a:rPr>
              <a:t>ルルドロザリオ記念碑</a:t>
            </a:r>
            <a:endParaRPr lang="ja-JP" altLang="en-US" sz="1543" dirty="0">
              <a:latin typeface="Meiryo UI" panose="020B0604030504040204" pitchFamily="50" charset="-128"/>
              <a:ea typeface="Meiryo UI" panose="020B0604030504040204" pitchFamily="50" charset="-128"/>
            </a:endParaRPr>
          </a:p>
        </p:txBody>
      </p:sp>
      <p:sp>
        <p:nvSpPr>
          <p:cNvPr id="60" name="テキスト ボックス 59"/>
          <p:cNvSpPr txBox="1"/>
          <p:nvPr/>
        </p:nvSpPr>
        <p:spPr>
          <a:xfrm>
            <a:off x="281455" y="4711810"/>
            <a:ext cx="1514339" cy="327395"/>
          </a:xfrm>
          <a:prstGeom prst="roundRect">
            <a:avLst/>
          </a:prstGeom>
          <a:solidFill>
            <a:schemeClr val="accent4">
              <a:lumMod val="20000"/>
              <a:lumOff val="80000"/>
            </a:schemeClr>
          </a:solidFill>
          <a:ln w="19050">
            <a:solidFill>
              <a:schemeClr val="accent2"/>
            </a:solidFill>
          </a:ln>
        </p:spPr>
        <p:txBody>
          <a:bodyPr wrap="square" rtlCol="0">
            <a:spAutoFit/>
          </a:bodyPr>
          <a:lstStyle/>
          <a:p>
            <a:pPr algn="ctr"/>
            <a:r>
              <a:rPr lang="ja-JP" altLang="en-US" sz="1323" dirty="0">
                <a:latin typeface="Meiryo UI" panose="020B0604030504040204" pitchFamily="50" charset="-128"/>
                <a:ea typeface="Meiryo UI" panose="020B0604030504040204" pitchFamily="50" charset="-128"/>
              </a:rPr>
              <a:t>浦上天主堂</a:t>
            </a:r>
            <a:endParaRPr lang="ja-JP" altLang="en-US" sz="1543" dirty="0">
              <a:latin typeface="Meiryo UI" panose="020B0604030504040204" pitchFamily="50" charset="-128"/>
              <a:ea typeface="Meiryo UI" panose="020B0604030504040204" pitchFamily="50" charset="-128"/>
            </a:endParaRPr>
          </a:p>
        </p:txBody>
      </p:sp>
      <p:sp>
        <p:nvSpPr>
          <p:cNvPr id="61" name="テキスト ボックス 60"/>
          <p:cNvSpPr txBox="1"/>
          <p:nvPr/>
        </p:nvSpPr>
        <p:spPr>
          <a:xfrm>
            <a:off x="214777" y="6396211"/>
            <a:ext cx="1834260" cy="940322"/>
          </a:xfrm>
          <a:prstGeom prst="rect">
            <a:avLst/>
          </a:prstGeom>
          <a:noFill/>
        </p:spPr>
        <p:txBody>
          <a:bodyPr wrap="square" rtlCol="0">
            <a:spAutoFit/>
          </a:bodyPr>
          <a:lstStyle/>
          <a:p>
            <a:r>
              <a:rPr lang="ja-JP" altLang="en-US" sz="1102" dirty="0">
                <a:latin typeface="Meiryo UI" panose="020B0604030504040204" pitchFamily="50" charset="-128"/>
                <a:ea typeface="Meiryo UI" panose="020B0604030504040204" pitchFamily="50" charset="-128"/>
                <a:cs typeface="Meiryo UI" panose="020B0604030504040204" pitchFamily="50" charset="-128"/>
              </a:rPr>
              <a:t>浦上天主堂は長崎大司教区の司教座聖堂（</a:t>
            </a:r>
            <a:r>
              <a:rPr lang="en-US" altLang="ja-JP" sz="1102" dirty="0">
                <a:latin typeface="Meiryo UI" panose="020B0604030504040204" pitchFamily="50" charset="-128"/>
                <a:ea typeface="Meiryo UI" panose="020B0604030504040204" pitchFamily="50" charset="-128"/>
                <a:cs typeface="Meiryo UI" panose="020B0604030504040204" pitchFamily="50" charset="-128"/>
              </a:rPr>
              <a:t>cathedral</a:t>
            </a:r>
            <a:r>
              <a:rPr lang="ja-JP" altLang="en-US" sz="1102" dirty="0">
                <a:latin typeface="Meiryo UI" panose="020B0604030504040204" pitchFamily="50" charset="-128"/>
                <a:ea typeface="Meiryo UI" panose="020B0604030504040204" pitchFamily="50" charset="-128"/>
                <a:cs typeface="Meiryo UI" panose="020B0604030504040204" pitchFamily="50" charset="-128"/>
              </a:rPr>
              <a:t>）となっており、建物・信徒数とも日本で最も大きいカトリック教会です。</a:t>
            </a:r>
            <a:endParaRPr lang="en-US" altLang="ja-JP" sz="1102"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62" name="テキスト ボックス 61"/>
          <p:cNvSpPr txBox="1"/>
          <p:nvPr/>
        </p:nvSpPr>
        <p:spPr>
          <a:xfrm>
            <a:off x="2111320" y="6398784"/>
            <a:ext cx="1844619" cy="1109919"/>
          </a:xfrm>
          <a:prstGeom prst="rect">
            <a:avLst/>
          </a:prstGeom>
          <a:noFill/>
        </p:spPr>
        <p:txBody>
          <a:bodyPr wrap="square" rtlCol="0">
            <a:spAutoFit/>
          </a:bodyPr>
          <a:lstStyle/>
          <a:p>
            <a:r>
              <a:rPr lang="ja-JP" altLang="en-US" sz="1102" dirty="0">
                <a:latin typeface="Meiryo UI" panose="020B0604030504040204" pitchFamily="50" charset="-128"/>
                <a:ea typeface="Meiryo UI" panose="020B0604030504040204" pitchFamily="50" charset="-128"/>
                <a:cs typeface="Meiryo UI" panose="020B0604030504040204" pitchFamily="50" charset="-128"/>
              </a:rPr>
              <a:t>キリスト教伝道に伴い様々な文化が日本で初めて伝わったのが長崎です。その足跡をたどるならば、本河内</a:t>
            </a:r>
            <a:r>
              <a:rPr lang="en-US" altLang="ja-JP" sz="1102" dirty="0">
                <a:latin typeface="Meiryo UI" panose="020B0604030504040204" pitchFamily="50" charset="-128"/>
                <a:ea typeface="Meiryo UI" panose="020B0604030504040204" pitchFamily="50" charset="-128"/>
                <a:cs typeface="Meiryo UI" panose="020B0604030504040204" pitchFamily="50" charset="-128"/>
              </a:rPr>
              <a:t>2</a:t>
            </a:r>
            <a:r>
              <a:rPr lang="ja-JP" altLang="en-US" sz="1102" dirty="0">
                <a:latin typeface="Meiryo UI" panose="020B0604030504040204" pitchFamily="50" charset="-128"/>
                <a:ea typeface="Meiryo UI" panose="020B0604030504040204" pitchFamily="50" charset="-128"/>
                <a:cs typeface="Meiryo UI" panose="020B0604030504040204" pitchFamily="50" charset="-128"/>
              </a:rPr>
              <a:t>丁目の聖母の騎士とルルドも欠かせません。</a:t>
            </a:r>
            <a:endParaRPr lang="en-US" altLang="ja-JP" sz="1102"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63" name="テキスト ボックス 62"/>
          <p:cNvSpPr txBox="1"/>
          <p:nvPr/>
        </p:nvSpPr>
        <p:spPr>
          <a:xfrm>
            <a:off x="1557906" y="4219483"/>
            <a:ext cx="2704065" cy="374571"/>
          </a:xfrm>
          <a:prstGeom prst="wedgeRoundRectCallout">
            <a:avLst>
              <a:gd name="adj1" fmla="val 5760"/>
              <a:gd name="adj2" fmla="val 70192"/>
              <a:gd name="adj3" fmla="val 16667"/>
            </a:avLst>
          </a:prstGeom>
          <a:solidFill>
            <a:schemeClr val="accent1">
              <a:lumMod val="75000"/>
            </a:schemeClr>
          </a:solidFill>
          <a:ln w="19050">
            <a:noFill/>
          </a:ln>
        </p:spPr>
        <p:txBody>
          <a:bodyPr wrap="square" rtlCol="0">
            <a:spAutoFit/>
          </a:bodyPr>
          <a:lstStyle/>
          <a:p>
            <a:pPr algn="ctr"/>
            <a:r>
              <a:rPr lang="ja-JP" altLang="en-US" sz="1600" b="1" dirty="0">
                <a:solidFill>
                  <a:schemeClr val="bg1"/>
                </a:solidFill>
                <a:latin typeface="Meiryo UI" panose="020B0604030504040204" pitchFamily="50" charset="-128"/>
                <a:ea typeface="Meiryo UI" panose="020B0604030504040204" pitchFamily="50" charset="-128"/>
              </a:rPr>
              <a:t>ちょっと足を伸ばせば</a:t>
            </a:r>
            <a:endParaRPr lang="ja-JP" altLang="en-US" sz="1800" b="1" dirty="0">
              <a:solidFill>
                <a:schemeClr val="bg1"/>
              </a:solidFill>
              <a:latin typeface="Meiryo UI" panose="020B0604030504040204" pitchFamily="50" charset="-128"/>
              <a:ea typeface="Meiryo UI" panose="020B0604030504040204" pitchFamily="50" charset="-128"/>
            </a:endParaRPr>
          </a:p>
        </p:txBody>
      </p:sp>
      <p:pic>
        <p:nvPicPr>
          <p:cNvPr id="1026" name="Picture 2"/>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8645766" y="1741940"/>
            <a:ext cx="1928444" cy="11180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6" name="図 35"/>
          <p:cNvPicPr>
            <a:picLocks noChangeAspect="1"/>
          </p:cNvPicPr>
          <p:nvPr/>
        </p:nvPicPr>
        <p:blipFill rotWithShape="1">
          <a:blip r:embed="rId5"/>
          <a:srcRect l="17864" t="33989" r="70568" b="40618"/>
          <a:stretch/>
        </p:blipFill>
        <p:spPr>
          <a:xfrm>
            <a:off x="549550" y="5117328"/>
            <a:ext cx="1008356" cy="1244490"/>
          </a:xfrm>
          <a:prstGeom prst="rect">
            <a:avLst/>
          </a:prstGeom>
        </p:spPr>
      </p:pic>
      <p:pic>
        <p:nvPicPr>
          <p:cNvPr id="37" name="図 36"/>
          <p:cNvPicPr>
            <a:picLocks noChangeAspect="1"/>
          </p:cNvPicPr>
          <p:nvPr/>
        </p:nvPicPr>
        <p:blipFill rotWithShape="1">
          <a:blip r:embed="rId5"/>
          <a:srcRect l="51499" t="33989" r="38324" b="40618"/>
          <a:stretch/>
        </p:blipFill>
        <p:spPr>
          <a:xfrm>
            <a:off x="2653260" y="5117328"/>
            <a:ext cx="919666" cy="1290133"/>
          </a:xfrm>
          <a:prstGeom prst="rect">
            <a:avLst/>
          </a:prstGeom>
        </p:spPr>
      </p:pic>
      <p:pic>
        <p:nvPicPr>
          <p:cNvPr id="38" name="図 37"/>
          <p:cNvPicPr>
            <a:picLocks noChangeAspect="1"/>
          </p:cNvPicPr>
          <p:nvPr/>
        </p:nvPicPr>
        <p:blipFill rotWithShape="1">
          <a:blip r:embed="rId6" cstate="print">
            <a:extLst>
              <a:ext uri="{28A0092B-C50C-407E-A947-70E740481C1C}">
                <a14:useLocalDpi xmlns:a14="http://schemas.microsoft.com/office/drawing/2010/main" val="0"/>
              </a:ext>
            </a:extLst>
          </a:blip>
          <a:srcRect l="1505" t="3240" r="1170" b="2503"/>
          <a:stretch/>
        </p:blipFill>
        <p:spPr>
          <a:xfrm>
            <a:off x="4621551" y="4387880"/>
            <a:ext cx="5972099" cy="3057879"/>
          </a:xfrm>
          <a:prstGeom prst="rect">
            <a:avLst/>
          </a:prstGeom>
          <a:ln w="38100">
            <a:solidFill>
              <a:schemeClr val="accent5">
                <a:lumMod val="50000"/>
              </a:schemeClr>
            </a:solidFill>
          </a:ln>
        </p:spPr>
      </p:pic>
    </p:spTree>
    <p:extLst>
      <p:ext uri="{BB962C8B-B14F-4D97-AF65-F5344CB8AC3E}">
        <p14:creationId xmlns:p14="http://schemas.microsoft.com/office/powerpoint/2010/main" val="32626969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413548" y="563719"/>
            <a:ext cx="9885105" cy="477578"/>
          </a:xfrm>
          <a:prstGeom prst="round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pPr>
              <a:spcBef>
                <a:spcPct val="50000"/>
              </a:spcBef>
              <a:buNone/>
            </a:pPr>
            <a:r>
              <a:rPr lang="ja-JP" altLang="en-US" sz="2205" b="1" dirty="0">
                <a:latin typeface="Meiryo UI" panose="020B0604030504040204" pitchFamily="50" charset="-128"/>
                <a:ea typeface="Meiryo UI" panose="020B0604030504040204" pitchFamily="50" charset="-128"/>
                <a:cs typeface="Meiryo UI" panose="020B0604030504040204" pitchFamily="50" charset="-128"/>
              </a:rPr>
              <a:t>コース①</a:t>
            </a:r>
            <a:r>
              <a:rPr lang="ja-JP" altLang="en-US" sz="2205" b="1">
                <a:latin typeface="Meiryo UI" panose="020B0604030504040204" pitchFamily="50" charset="-128"/>
                <a:ea typeface="Meiryo UI" panose="020B0604030504040204" pitchFamily="50" charset="-128"/>
                <a:cs typeface="Meiryo UI" panose="020B0604030504040204" pitchFamily="50" charset="-128"/>
              </a:rPr>
              <a:t>　長崎の</a:t>
            </a:r>
            <a:r>
              <a:rPr lang="ja-JP" altLang="en-US" sz="2205" b="1" dirty="0">
                <a:latin typeface="Meiryo UI" panose="020B0604030504040204" pitchFamily="50" charset="-128"/>
                <a:ea typeface="Meiryo UI" panose="020B0604030504040204" pitchFamily="50" charset="-128"/>
                <a:cs typeface="Meiryo UI" panose="020B0604030504040204" pitchFamily="50" charset="-128"/>
              </a:rPr>
              <a:t>キリスト教を学ぶコース　　スポット紹介</a:t>
            </a:r>
          </a:p>
        </p:txBody>
      </p:sp>
      <p:cxnSp>
        <p:nvCxnSpPr>
          <p:cNvPr id="31" name="直線コネクタ 30"/>
          <p:cNvCxnSpPr/>
          <p:nvPr/>
        </p:nvCxnSpPr>
        <p:spPr>
          <a:xfrm>
            <a:off x="420755" y="441688"/>
            <a:ext cx="9885106" cy="7674"/>
          </a:xfrm>
          <a:prstGeom prst="line">
            <a:avLst/>
          </a:prstGeom>
          <a:ln w="38100">
            <a:solidFill>
              <a:srgbClr val="C00000"/>
            </a:solidFill>
          </a:ln>
        </p:spPr>
        <p:style>
          <a:lnRef idx="3">
            <a:schemeClr val="accent1"/>
          </a:lnRef>
          <a:fillRef idx="0">
            <a:schemeClr val="accent1"/>
          </a:fillRef>
          <a:effectRef idx="2">
            <a:schemeClr val="accent1"/>
          </a:effectRef>
          <a:fontRef idx="minor">
            <a:schemeClr val="tx1"/>
          </a:fontRef>
        </p:style>
      </p:cxnSp>
      <p:sp>
        <p:nvSpPr>
          <p:cNvPr id="24" name="テキスト ボックス 23"/>
          <p:cNvSpPr txBox="1"/>
          <p:nvPr/>
        </p:nvSpPr>
        <p:spPr>
          <a:xfrm>
            <a:off x="8433245" y="631701"/>
            <a:ext cx="1707148" cy="299160"/>
          </a:xfrm>
          <a:prstGeom prst="roundRect">
            <a:avLst/>
          </a:prstGeom>
          <a:solidFill>
            <a:srgbClr val="002060">
              <a:alpha val="74000"/>
            </a:srgbClr>
          </a:solidFill>
          <a:ln>
            <a:solidFill>
              <a:schemeClr val="accent2">
                <a:lumMod val="75000"/>
              </a:schemeClr>
            </a:solidFill>
          </a:ln>
        </p:spPr>
        <p:txBody>
          <a:bodyPr wrap="square" rtlCol="0">
            <a:spAutoFit/>
          </a:bodyPr>
          <a:lstStyle/>
          <a:p>
            <a:pPr algn="ctr"/>
            <a:r>
              <a:rPr lang="ja-JP" altLang="en-US" sz="1157" dirty="0">
                <a:solidFill>
                  <a:schemeClr val="bg1"/>
                </a:solidFill>
                <a:latin typeface="Meiryo UI" panose="020B0604030504040204" pitchFamily="50" charset="-128"/>
                <a:ea typeface="Meiryo UI" panose="020B0604030504040204" pitchFamily="50" charset="-128"/>
              </a:rPr>
              <a:t>全行程：約</a:t>
            </a:r>
            <a:r>
              <a:rPr lang="en-US" altLang="ja-JP" sz="1157" dirty="0">
                <a:solidFill>
                  <a:schemeClr val="bg1"/>
                </a:solidFill>
                <a:latin typeface="Meiryo UI" panose="020B0604030504040204" pitchFamily="50" charset="-128"/>
                <a:ea typeface="Meiryo UI" panose="020B0604030504040204" pitchFamily="50" charset="-128"/>
              </a:rPr>
              <a:t>3</a:t>
            </a:r>
            <a:r>
              <a:rPr lang="ja-JP" altLang="en-US" sz="1157" dirty="0">
                <a:solidFill>
                  <a:schemeClr val="bg1"/>
                </a:solidFill>
                <a:latin typeface="Meiryo UI" panose="020B0604030504040204" pitchFamily="50" charset="-128"/>
                <a:ea typeface="Meiryo UI" panose="020B0604030504040204" pitchFamily="50" charset="-128"/>
              </a:rPr>
              <a:t>時間</a:t>
            </a:r>
          </a:p>
        </p:txBody>
      </p:sp>
      <p:sp>
        <p:nvSpPr>
          <p:cNvPr id="25" name="正方形/長方形 24"/>
          <p:cNvSpPr/>
          <p:nvPr/>
        </p:nvSpPr>
        <p:spPr>
          <a:xfrm>
            <a:off x="609873" y="8957"/>
            <a:ext cx="6328523" cy="440570"/>
          </a:xfrm>
          <a:prstGeom prst="rect">
            <a:avLst/>
          </a:prstGeom>
        </p:spPr>
        <p:txBody>
          <a:bodyPr wrap="square">
            <a:spAutoFit/>
          </a:bodyPr>
          <a:lstStyle/>
          <a:p>
            <a:pPr>
              <a:spcBef>
                <a:spcPct val="50000"/>
              </a:spcBef>
            </a:pPr>
            <a:r>
              <a:rPr lang="ja-JP" altLang="en-US" sz="2263" b="1" dirty="0">
                <a:latin typeface="Meiryo UI" panose="020B0604030504040204" pitchFamily="50" charset="-128"/>
                <a:ea typeface="Meiryo UI" panose="020B0604030504040204" pitchFamily="50" charset="-128"/>
                <a:cs typeface="Meiryo UI" panose="020B0604030504040204" pitchFamily="50" charset="-128"/>
              </a:rPr>
              <a:t>おすすめモデルコース</a:t>
            </a:r>
            <a:endParaRPr lang="en-US" altLang="ja-JP" sz="2263" b="1" dirty="0">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6" name="直線コネクタ 15"/>
          <p:cNvCxnSpPr/>
          <p:nvPr/>
        </p:nvCxnSpPr>
        <p:spPr>
          <a:xfrm>
            <a:off x="413547" y="1432364"/>
            <a:ext cx="9885106" cy="7674"/>
          </a:xfrm>
          <a:prstGeom prst="line">
            <a:avLst/>
          </a:prstGeom>
          <a:ln w="38100">
            <a:solidFill>
              <a:schemeClr val="accent2">
                <a:lumMod val="75000"/>
              </a:schemeClr>
            </a:solidFill>
          </a:ln>
        </p:spPr>
        <p:style>
          <a:lnRef idx="3">
            <a:schemeClr val="accent1"/>
          </a:lnRef>
          <a:fillRef idx="0">
            <a:schemeClr val="accent1"/>
          </a:fillRef>
          <a:effectRef idx="2">
            <a:schemeClr val="accent1"/>
          </a:effectRef>
          <a:fontRef idx="minor">
            <a:schemeClr val="tx1"/>
          </a:fontRef>
        </p:style>
      </p:cxnSp>
      <p:sp>
        <p:nvSpPr>
          <p:cNvPr id="3" name="テキスト ボックス 2"/>
          <p:cNvSpPr txBox="1"/>
          <p:nvPr/>
        </p:nvSpPr>
        <p:spPr>
          <a:xfrm>
            <a:off x="448962" y="1099226"/>
            <a:ext cx="1397303"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スポット１　</a:t>
            </a:r>
          </a:p>
        </p:txBody>
      </p:sp>
      <p:sp>
        <p:nvSpPr>
          <p:cNvPr id="18" name="テキスト ボックス 17"/>
          <p:cNvSpPr txBox="1"/>
          <p:nvPr/>
        </p:nvSpPr>
        <p:spPr>
          <a:xfrm>
            <a:off x="1499780" y="1094850"/>
            <a:ext cx="2995663" cy="295915"/>
          </a:xfrm>
          <a:prstGeom prst="rect">
            <a:avLst/>
          </a:prstGeom>
          <a:noFill/>
        </p:spPr>
        <p:txBody>
          <a:bodyPr wrap="square" rtlCol="0">
            <a:spAutoFit/>
          </a:bodyPr>
          <a:lstStyle/>
          <a:p>
            <a:r>
              <a:rPr lang="zh-TW" altLang="en-US" sz="1323" dirty="0">
                <a:latin typeface="Meiryo UI" panose="020B0604030504040204" pitchFamily="50" charset="-128"/>
                <a:ea typeface="Meiryo UI" panose="020B0604030504040204" pitchFamily="50" charset="-128"/>
              </a:rPr>
              <a:t>日本二十六聖人記念館</a:t>
            </a:r>
            <a:endParaRPr lang="ja-JP" altLang="en-US" sz="1323" dirty="0">
              <a:latin typeface="Meiryo UI" panose="020B0604030504040204" pitchFamily="50" charset="-128"/>
              <a:ea typeface="Meiryo UI" panose="020B0604030504040204" pitchFamily="50" charset="-128"/>
            </a:endParaRPr>
          </a:p>
        </p:txBody>
      </p:sp>
      <p:sp>
        <p:nvSpPr>
          <p:cNvPr id="22" name="テキスト ボックス 21"/>
          <p:cNvSpPr txBox="1"/>
          <p:nvPr/>
        </p:nvSpPr>
        <p:spPr>
          <a:xfrm>
            <a:off x="3067504" y="1513274"/>
            <a:ext cx="7072889" cy="2332177"/>
          </a:xfrm>
          <a:prstGeom prst="rect">
            <a:avLst/>
          </a:prstGeom>
          <a:noFill/>
        </p:spPr>
        <p:txBody>
          <a:bodyPr wrap="square" rtlCol="0">
            <a:spAutoFit/>
          </a:bodyPr>
          <a:lstStyle/>
          <a:p>
            <a:r>
              <a:rPr lang="ja-JP" altLang="en-US" sz="1213" dirty="0">
                <a:latin typeface="Meiryo UI" panose="020B0604030504040204" pitchFamily="50" charset="-128"/>
                <a:ea typeface="Meiryo UI" panose="020B0604030504040204" pitchFamily="50" charset="-128"/>
              </a:rPr>
              <a:t>慶長元年</a:t>
            </a:r>
            <a:r>
              <a:rPr lang="en-US" altLang="ja-JP" sz="1213" dirty="0">
                <a:latin typeface="Meiryo UI" panose="020B0604030504040204" pitchFamily="50" charset="-128"/>
                <a:ea typeface="Meiryo UI" panose="020B0604030504040204" pitchFamily="50" charset="-128"/>
              </a:rPr>
              <a:t>12</a:t>
            </a:r>
            <a:r>
              <a:rPr lang="ja-JP" altLang="en-US" sz="1213" dirty="0">
                <a:latin typeface="Meiryo UI" panose="020B0604030504040204" pitchFamily="50" charset="-128"/>
                <a:ea typeface="Meiryo UI" panose="020B0604030504040204" pitchFamily="50" charset="-128"/>
              </a:rPr>
              <a:t>月</a:t>
            </a:r>
            <a:r>
              <a:rPr lang="en-US" altLang="ja-JP" sz="1213" dirty="0">
                <a:latin typeface="Meiryo UI" panose="020B0604030504040204" pitchFamily="50" charset="-128"/>
                <a:ea typeface="Meiryo UI" panose="020B0604030504040204" pitchFamily="50" charset="-128"/>
              </a:rPr>
              <a:t>19</a:t>
            </a:r>
            <a:r>
              <a:rPr lang="ja-JP" altLang="en-US" sz="1213" dirty="0">
                <a:latin typeface="Meiryo UI" panose="020B0604030504040204" pitchFamily="50" charset="-128"/>
                <a:ea typeface="Meiryo UI" panose="020B0604030504040204" pitchFamily="50" charset="-128"/>
              </a:rPr>
              <a:t>日（</a:t>
            </a:r>
            <a:r>
              <a:rPr lang="en-US" altLang="ja-JP" sz="1213" dirty="0">
                <a:latin typeface="Meiryo UI" panose="020B0604030504040204" pitchFamily="50" charset="-128"/>
                <a:ea typeface="Meiryo UI" panose="020B0604030504040204" pitchFamily="50" charset="-128"/>
              </a:rPr>
              <a:t>1597</a:t>
            </a:r>
            <a:r>
              <a:rPr lang="ja-JP" altLang="en-US" sz="1213" dirty="0">
                <a:latin typeface="Meiryo UI" panose="020B0604030504040204" pitchFamily="50" charset="-128"/>
                <a:ea typeface="Meiryo UI" panose="020B0604030504040204" pitchFamily="50" charset="-128"/>
              </a:rPr>
              <a:t>年</a:t>
            </a:r>
            <a:r>
              <a:rPr lang="en-US" altLang="ja-JP" sz="1213" dirty="0">
                <a:latin typeface="Meiryo UI" panose="020B0604030504040204" pitchFamily="50" charset="-128"/>
                <a:ea typeface="Meiryo UI" panose="020B0604030504040204" pitchFamily="50" charset="-128"/>
              </a:rPr>
              <a:t>2</a:t>
            </a:r>
            <a:r>
              <a:rPr lang="ja-JP" altLang="en-US" sz="1213" dirty="0">
                <a:latin typeface="Meiryo UI" panose="020B0604030504040204" pitchFamily="50" charset="-128"/>
                <a:ea typeface="Meiryo UI" panose="020B0604030504040204" pitchFamily="50" charset="-128"/>
              </a:rPr>
              <a:t>月</a:t>
            </a:r>
            <a:r>
              <a:rPr lang="en-US" altLang="ja-JP" sz="1213" dirty="0">
                <a:latin typeface="Meiryo UI" panose="020B0604030504040204" pitchFamily="50" charset="-128"/>
                <a:ea typeface="Meiryo UI" panose="020B0604030504040204" pitchFamily="50" charset="-128"/>
              </a:rPr>
              <a:t>5</a:t>
            </a:r>
            <a:r>
              <a:rPr lang="ja-JP" altLang="en-US" sz="1213" dirty="0">
                <a:latin typeface="Meiryo UI" panose="020B0604030504040204" pitchFamily="50" charset="-128"/>
                <a:ea typeface="Meiryo UI" panose="020B0604030504040204" pitchFamily="50" charset="-128"/>
              </a:rPr>
              <a:t>日）に</a:t>
            </a:r>
            <a:r>
              <a:rPr lang="en-US" altLang="ja-JP" sz="1213" dirty="0">
                <a:latin typeface="Meiryo UI" panose="020B0604030504040204" pitchFamily="50" charset="-128"/>
                <a:ea typeface="Meiryo UI" panose="020B0604030504040204" pitchFamily="50" charset="-128"/>
              </a:rPr>
              <a:t>6</a:t>
            </a:r>
            <a:r>
              <a:rPr lang="ja-JP" altLang="en-US" sz="1213" dirty="0">
                <a:latin typeface="Meiryo UI" panose="020B0604030504040204" pitchFamily="50" charset="-128"/>
                <a:ea typeface="Meiryo UI" panose="020B0604030504040204" pitchFamily="50" charset="-128"/>
              </a:rPr>
              <a:t>人の外国人宣教師と</a:t>
            </a:r>
            <a:r>
              <a:rPr lang="en-US" altLang="ja-JP" sz="1213" dirty="0">
                <a:latin typeface="Meiryo UI" panose="020B0604030504040204" pitchFamily="50" charset="-128"/>
                <a:ea typeface="Meiryo UI" panose="020B0604030504040204" pitchFamily="50" charset="-128"/>
              </a:rPr>
              <a:t>20</a:t>
            </a:r>
            <a:r>
              <a:rPr lang="ja-JP" altLang="en-US" sz="1213" dirty="0">
                <a:latin typeface="Meiryo UI" panose="020B0604030504040204" pitchFamily="50" charset="-128"/>
                <a:ea typeface="Meiryo UI" panose="020B0604030504040204" pitchFamily="50" charset="-128"/>
              </a:rPr>
              <a:t>人の日本人信徒、二十六聖人が殉教した地・西坂の丘に建つ資料館。</a:t>
            </a:r>
          </a:p>
          <a:p>
            <a:endParaRPr lang="en-US" altLang="ja-JP" sz="1213" dirty="0">
              <a:latin typeface="Meiryo UI" panose="020B0604030504040204" pitchFamily="50" charset="-128"/>
              <a:ea typeface="Meiryo UI" panose="020B0604030504040204" pitchFamily="50" charset="-128"/>
            </a:endParaRPr>
          </a:p>
          <a:p>
            <a:r>
              <a:rPr lang="ja-JP" altLang="en-US" sz="1213" dirty="0">
                <a:latin typeface="Meiryo UI" panose="020B0604030504040204" pitchFamily="50" charset="-128"/>
                <a:ea typeface="Meiryo UI" panose="020B0604030504040204" pitchFamily="50" charset="-128"/>
              </a:rPr>
              <a:t>建物は隣接する日本二十六聖人記念聖堂とともに建築家・今井兼次氏によるものです。</a:t>
            </a:r>
          </a:p>
          <a:p>
            <a:endParaRPr lang="ja-JP" altLang="en-US" sz="1213" dirty="0">
              <a:latin typeface="Meiryo UI" panose="020B0604030504040204" pitchFamily="50" charset="-128"/>
              <a:ea typeface="Meiryo UI" panose="020B0604030504040204" pitchFamily="50" charset="-128"/>
            </a:endParaRPr>
          </a:p>
          <a:p>
            <a:r>
              <a:rPr lang="ja-JP" altLang="en-US" sz="1213" dirty="0">
                <a:latin typeface="Meiryo UI" panose="020B0604030504040204" pitchFamily="50" charset="-128"/>
                <a:ea typeface="Meiryo UI" panose="020B0604030504040204" pitchFamily="50" charset="-128"/>
              </a:rPr>
              <a:t>展示室内には、ザビエルによる日本でのキリスト教布教から、弾圧の時代、そしてその中での二十六聖人の殉教、潜伏キリシタンの祈りから明治時代の信仰の復活までの歴史が、多数の資料をつうじて紹介されています。</a:t>
            </a:r>
          </a:p>
          <a:p>
            <a:endParaRPr lang="ja-JP" altLang="en-US" sz="1213" dirty="0">
              <a:latin typeface="Meiryo UI" panose="020B0604030504040204" pitchFamily="50" charset="-128"/>
              <a:ea typeface="Meiryo UI" panose="020B0604030504040204" pitchFamily="50" charset="-128"/>
            </a:endParaRPr>
          </a:p>
          <a:p>
            <a:r>
              <a:rPr lang="ja-JP" altLang="en-US" sz="1213" dirty="0">
                <a:latin typeface="Meiryo UI" panose="020B0604030504040204" pitchFamily="50" charset="-128"/>
                <a:ea typeface="Meiryo UI" panose="020B0604030504040204" pitchFamily="50" charset="-128"/>
              </a:rPr>
              <a:t>資料は「キリシタン時代から伝えられたもの」と「現代にその歴史を表わすため制作されたもの」の大きく２つに分けられ、「聖フランシスコ・ザビエル書簡」（</a:t>
            </a:r>
            <a:r>
              <a:rPr lang="en-US" altLang="ja-JP" sz="1213" dirty="0">
                <a:latin typeface="Meiryo UI" panose="020B0604030504040204" pitchFamily="50" charset="-128"/>
                <a:ea typeface="Meiryo UI" panose="020B0604030504040204" pitchFamily="50" charset="-128"/>
              </a:rPr>
              <a:t>1546</a:t>
            </a:r>
            <a:r>
              <a:rPr lang="ja-JP" altLang="en-US" sz="1213" dirty="0">
                <a:latin typeface="Meiryo UI" panose="020B0604030504040204" pitchFamily="50" charset="-128"/>
                <a:ea typeface="Meiryo UI" panose="020B0604030504040204" pitchFamily="50" charset="-128"/>
              </a:rPr>
              <a:t>年）や、ローマへ派遣された</a:t>
            </a:r>
            <a:r>
              <a:rPr lang="en-US" altLang="ja-JP" sz="1213" dirty="0">
                <a:latin typeface="Meiryo UI" panose="020B0604030504040204" pitchFamily="50" charset="-128"/>
                <a:ea typeface="Meiryo UI" panose="020B0604030504040204" pitchFamily="50" charset="-128"/>
              </a:rPr>
              <a:t>4</a:t>
            </a:r>
            <a:r>
              <a:rPr lang="ja-JP" altLang="en-US" sz="1213" dirty="0">
                <a:latin typeface="Meiryo UI" panose="020B0604030504040204" pitchFamily="50" charset="-128"/>
                <a:ea typeface="Meiryo UI" panose="020B0604030504040204" pitchFamily="50" charset="-128"/>
              </a:rPr>
              <a:t>名の少年使節「天正遣欧少年使節」の一人中浦ジュリアンの自筆書簡、踏み絵と同型のもので信者たちが守り抜いた</a:t>
            </a:r>
            <a:r>
              <a:rPr lang="en-US" altLang="ja-JP" sz="1213" dirty="0">
                <a:latin typeface="Meiryo UI" panose="020B0604030504040204" pitchFamily="50" charset="-128"/>
                <a:ea typeface="Meiryo UI" panose="020B0604030504040204" pitchFamily="50" charset="-128"/>
              </a:rPr>
              <a:t>《</a:t>
            </a:r>
            <a:r>
              <a:rPr lang="ja-JP" altLang="en-US" sz="1213" dirty="0">
                <a:latin typeface="Meiryo UI" panose="020B0604030504040204" pitchFamily="50" charset="-128"/>
                <a:ea typeface="Meiryo UI" panose="020B0604030504040204" pitchFamily="50" charset="-128"/>
              </a:rPr>
              <a:t>ピエタ</a:t>
            </a:r>
            <a:r>
              <a:rPr lang="en-US" altLang="ja-JP" sz="1213" dirty="0">
                <a:latin typeface="Meiryo UI" panose="020B0604030504040204" pitchFamily="50" charset="-128"/>
                <a:ea typeface="Meiryo UI" panose="020B0604030504040204" pitchFamily="50" charset="-128"/>
              </a:rPr>
              <a:t>》</a:t>
            </a:r>
            <a:r>
              <a:rPr lang="ja-JP" altLang="en-US" sz="1213" dirty="0">
                <a:latin typeface="Meiryo UI" panose="020B0604030504040204" pitchFamily="50" charset="-128"/>
                <a:ea typeface="Meiryo UI" panose="020B0604030504040204" pitchFamily="50" charset="-128"/>
              </a:rPr>
              <a:t>（県指定文化財、</a:t>
            </a:r>
            <a:r>
              <a:rPr lang="en-US" altLang="ja-JP" sz="1213" dirty="0">
                <a:latin typeface="Meiryo UI" panose="020B0604030504040204" pitchFamily="50" charset="-128"/>
                <a:ea typeface="Meiryo UI" panose="020B0604030504040204" pitchFamily="50" charset="-128"/>
              </a:rPr>
              <a:t>16c</a:t>
            </a:r>
            <a:r>
              <a:rPr lang="ja-JP" altLang="en-US" sz="1213" dirty="0">
                <a:latin typeface="Meiryo UI" panose="020B0604030504040204" pitchFamily="50" charset="-128"/>
                <a:ea typeface="Meiryo UI" panose="020B0604030504040204" pitchFamily="50" charset="-128"/>
              </a:rPr>
              <a:t>）、潜伏キリシタンの密かな祈りの対象であった</a:t>
            </a:r>
            <a:r>
              <a:rPr lang="en-US" altLang="ja-JP" sz="1213" dirty="0">
                <a:latin typeface="Meiryo UI" panose="020B0604030504040204" pitchFamily="50" charset="-128"/>
                <a:ea typeface="Meiryo UI" panose="020B0604030504040204" pitchFamily="50" charset="-128"/>
              </a:rPr>
              <a:t>《</a:t>
            </a:r>
            <a:r>
              <a:rPr lang="ja-JP" altLang="en-US" sz="1213" dirty="0">
                <a:latin typeface="Meiryo UI" panose="020B0604030504040204" pitchFamily="50" charset="-128"/>
                <a:ea typeface="Meiryo UI" panose="020B0604030504040204" pitchFamily="50" charset="-128"/>
              </a:rPr>
              <a:t>雪のサンタ・マリア</a:t>
            </a:r>
            <a:r>
              <a:rPr lang="en-US" altLang="ja-JP" sz="1213" dirty="0">
                <a:latin typeface="Meiryo UI" panose="020B0604030504040204" pitchFamily="50" charset="-128"/>
                <a:ea typeface="Meiryo UI" panose="020B0604030504040204" pitchFamily="50" charset="-128"/>
              </a:rPr>
              <a:t>》</a:t>
            </a:r>
            <a:r>
              <a:rPr lang="ja-JP" altLang="en-US" sz="1213" dirty="0">
                <a:latin typeface="Meiryo UI" panose="020B0604030504040204" pitchFamily="50" charset="-128"/>
                <a:ea typeface="Meiryo UI" panose="020B0604030504040204" pitchFamily="50" charset="-128"/>
              </a:rPr>
              <a:t>など、貴重な資料が展示されています。</a:t>
            </a:r>
          </a:p>
        </p:txBody>
      </p:sp>
      <p:cxnSp>
        <p:nvCxnSpPr>
          <p:cNvPr id="23" name="直線コネクタ 22"/>
          <p:cNvCxnSpPr/>
          <p:nvPr/>
        </p:nvCxnSpPr>
        <p:spPr>
          <a:xfrm>
            <a:off x="427963" y="4508889"/>
            <a:ext cx="9885106" cy="7674"/>
          </a:xfrm>
          <a:prstGeom prst="line">
            <a:avLst/>
          </a:prstGeom>
          <a:ln w="38100">
            <a:solidFill>
              <a:schemeClr val="accent2">
                <a:lumMod val="75000"/>
              </a:schemeClr>
            </a:solidFill>
          </a:ln>
        </p:spPr>
        <p:style>
          <a:lnRef idx="3">
            <a:schemeClr val="accent1"/>
          </a:lnRef>
          <a:fillRef idx="0">
            <a:schemeClr val="accent1"/>
          </a:fillRef>
          <a:effectRef idx="2">
            <a:schemeClr val="accent1"/>
          </a:effectRef>
          <a:fontRef idx="minor">
            <a:schemeClr val="tx1"/>
          </a:fontRef>
        </p:style>
      </p:cxnSp>
      <p:sp>
        <p:nvSpPr>
          <p:cNvPr id="26" name="テキスト ボックス 25"/>
          <p:cNvSpPr txBox="1"/>
          <p:nvPr/>
        </p:nvSpPr>
        <p:spPr>
          <a:xfrm>
            <a:off x="456170" y="4231318"/>
            <a:ext cx="1397303"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スポット</a:t>
            </a:r>
            <a:r>
              <a:rPr lang="en-US" altLang="ja-JP" sz="1323" dirty="0">
                <a:latin typeface="Meiryo UI" panose="020B0604030504040204" pitchFamily="50" charset="-128"/>
                <a:ea typeface="Meiryo UI" panose="020B0604030504040204" pitchFamily="50" charset="-128"/>
              </a:rPr>
              <a:t>2</a:t>
            </a:r>
            <a:r>
              <a:rPr lang="ja-JP" altLang="en-US" sz="1323" dirty="0">
                <a:latin typeface="Meiryo UI" panose="020B0604030504040204" pitchFamily="50" charset="-128"/>
                <a:ea typeface="Meiryo UI" panose="020B0604030504040204" pitchFamily="50" charset="-128"/>
              </a:rPr>
              <a:t>　</a:t>
            </a:r>
          </a:p>
        </p:txBody>
      </p:sp>
      <p:sp>
        <p:nvSpPr>
          <p:cNvPr id="27" name="テキスト ボックス 26"/>
          <p:cNvSpPr txBox="1"/>
          <p:nvPr/>
        </p:nvSpPr>
        <p:spPr>
          <a:xfrm>
            <a:off x="1506988" y="4226942"/>
            <a:ext cx="5257481"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グラバー</a:t>
            </a:r>
            <a:r>
              <a:rPr lang="zh-TW" altLang="en-US" sz="1323" dirty="0">
                <a:latin typeface="Meiryo UI" panose="020B0604030504040204" pitchFamily="50" charset="-128"/>
                <a:ea typeface="Meiryo UI" panose="020B0604030504040204" pitchFamily="50" charset="-128"/>
              </a:rPr>
              <a:t>園</a:t>
            </a:r>
            <a:endParaRPr lang="en-US" altLang="ja-JP" sz="1323" dirty="0">
              <a:latin typeface="Meiryo UI" panose="020B0604030504040204" pitchFamily="50" charset="-128"/>
              <a:ea typeface="Meiryo UI" panose="020B0604030504040204" pitchFamily="50" charset="-128"/>
            </a:endParaRPr>
          </a:p>
        </p:txBody>
      </p:sp>
      <p:sp>
        <p:nvSpPr>
          <p:cNvPr id="32" name="テキスト ボックス 31"/>
          <p:cNvSpPr txBox="1"/>
          <p:nvPr/>
        </p:nvSpPr>
        <p:spPr>
          <a:xfrm>
            <a:off x="3067504" y="4555350"/>
            <a:ext cx="6999390" cy="2765052"/>
          </a:xfrm>
          <a:prstGeom prst="rect">
            <a:avLst/>
          </a:prstGeom>
          <a:noFill/>
        </p:spPr>
        <p:txBody>
          <a:bodyPr wrap="square" rtlCol="0">
            <a:spAutoFit/>
          </a:bodyPr>
          <a:lstStyle/>
          <a:p>
            <a:r>
              <a:rPr lang="ja-JP" altLang="en-US" sz="1213" dirty="0">
                <a:latin typeface="Meiryo UI" panose="020B0604030504040204" pitchFamily="50" charset="-128"/>
                <a:ea typeface="Meiryo UI" panose="020B0604030504040204" pitchFamily="50" charset="-128"/>
              </a:rPr>
              <a:t>「グラバー園」は、　</a:t>
            </a:r>
            <a:r>
              <a:rPr lang="ja-JP" altLang="en-US" sz="1210" dirty="0">
                <a:latin typeface="Meiryo UI" panose="020B0604030504040204" pitchFamily="50" charset="-128"/>
                <a:ea typeface="Meiryo UI" panose="020B0604030504040204" pitchFamily="50" charset="-128"/>
                <a:cs typeface="Meiryo UI" panose="020B0604030504040204" pitchFamily="50" charset="-128"/>
              </a:rPr>
              <a:t>世界文化遺産に登録された</a:t>
            </a:r>
            <a:r>
              <a:rPr lang="ja-JP" altLang="en-US" sz="1213" dirty="0">
                <a:latin typeface="Meiryo UI" panose="020B0604030504040204" pitchFamily="50" charset="-128"/>
                <a:ea typeface="Meiryo UI" panose="020B0604030504040204" pitchFamily="50" charset="-128"/>
              </a:rPr>
              <a:t>旧グラバー住宅や、旧リンガー住宅・旧オルト住宅を核に、市内に点在していた</a:t>
            </a:r>
            <a:r>
              <a:rPr lang="en-US" altLang="ja-JP" sz="1213" dirty="0">
                <a:latin typeface="Meiryo UI" panose="020B0604030504040204" pitchFamily="50" charset="-128"/>
                <a:ea typeface="Meiryo UI" panose="020B0604030504040204" pitchFamily="50" charset="-128"/>
              </a:rPr>
              <a:t>6</a:t>
            </a:r>
            <a:r>
              <a:rPr lang="ja-JP" altLang="en-US" sz="1213" dirty="0">
                <a:latin typeface="Meiryo UI" panose="020B0604030504040204" pitchFamily="50" charset="-128"/>
                <a:ea typeface="Meiryo UI" panose="020B0604030504040204" pitchFamily="50" charset="-128"/>
              </a:rPr>
              <a:t>つの明治期の洋館を移築復元したものです。園内は長崎独特の坂の地形のため、動く歩道、エスカレーターを設け、壁泉・石畳による回遊道路をめぐらし、異国情緒あふれる観光名所としてたくさんの人々に親しまれ、年間</a:t>
            </a:r>
            <a:r>
              <a:rPr lang="en-US" altLang="ja-JP" sz="1213" dirty="0">
                <a:latin typeface="Meiryo UI" panose="020B0604030504040204" pitchFamily="50" charset="-128"/>
                <a:ea typeface="Meiryo UI" panose="020B0604030504040204" pitchFamily="50" charset="-128"/>
              </a:rPr>
              <a:t>100</a:t>
            </a:r>
            <a:r>
              <a:rPr lang="ja-JP" altLang="en-US" sz="1213" dirty="0">
                <a:latin typeface="Meiryo UI" panose="020B0604030504040204" pitchFamily="50" charset="-128"/>
                <a:ea typeface="Meiryo UI" panose="020B0604030504040204" pitchFamily="50" charset="-128"/>
              </a:rPr>
              <a:t>万人以上の観光客が訪れています。長崎港、稲佐山をはじめとする緑したたる山々、人々の息づかいが感じられる街並み。偉人たちも魅せられた絶景が広がるとびきりのビュースポットでもあります。特に、旧三菱重工造船所第２ドックハウスのベランダからの景観は圧巻で港内を行き交う船の音が間近に聞こえてくる旧リンガー住宅前庭や、旧グラバー住宅前からの景色もオススメです。また園内には至る場所に花々が配され、いつ訪れても四季折々の花々を愛でる喜びを味わうことができます。</a:t>
            </a:r>
            <a:br>
              <a:rPr lang="ja-JP" altLang="en-US" sz="1213" dirty="0">
                <a:latin typeface="Meiryo UI" panose="020B0604030504040204" pitchFamily="50" charset="-128"/>
                <a:ea typeface="Meiryo UI" panose="020B0604030504040204" pitchFamily="50" charset="-128"/>
              </a:rPr>
            </a:br>
            <a:br>
              <a:rPr lang="ja-JP" altLang="en-US" sz="1213" dirty="0">
                <a:latin typeface="Meiryo UI" panose="020B0604030504040204" pitchFamily="50" charset="-128"/>
                <a:ea typeface="Meiryo UI" panose="020B0604030504040204" pitchFamily="50" charset="-128"/>
              </a:rPr>
            </a:br>
            <a:r>
              <a:rPr lang="ja-JP" altLang="en-US" sz="1213" dirty="0">
                <a:latin typeface="Meiryo UI" panose="020B0604030504040204" pitchFamily="50" charset="-128"/>
                <a:ea typeface="Meiryo UI" panose="020B0604030504040204" pitchFamily="50" charset="-128"/>
              </a:rPr>
              <a:t>夜のグラバー園は、昼間とは違うロマンチックな雰囲気を味わうことができます。夜の観光として、</a:t>
            </a:r>
            <a:r>
              <a:rPr lang="en-US" altLang="ja-JP" sz="1213" dirty="0">
                <a:latin typeface="Meiryo UI" panose="020B0604030504040204" pitchFamily="50" charset="-128"/>
                <a:ea typeface="Meiryo UI" panose="020B0604030504040204" pitchFamily="50" charset="-128"/>
              </a:rPr>
              <a:t>7</a:t>
            </a:r>
            <a:r>
              <a:rPr lang="ja-JP" altLang="en-US" sz="1213" dirty="0">
                <a:latin typeface="Meiryo UI" panose="020B0604030504040204" pitchFamily="50" charset="-128"/>
                <a:ea typeface="Meiryo UI" panose="020B0604030504040204" pitchFamily="50" charset="-128"/>
              </a:rPr>
              <a:t>月中旬から</a:t>
            </a:r>
            <a:r>
              <a:rPr lang="en-US" altLang="ja-JP" sz="1213" dirty="0">
                <a:latin typeface="Meiryo UI" panose="020B0604030504040204" pitchFamily="50" charset="-128"/>
                <a:ea typeface="Meiryo UI" panose="020B0604030504040204" pitchFamily="50" charset="-128"/>
              </a:rPr>
              <a:t>10</a:t>
            </a:r>
            <a:r>
              <a:rPr lang="ja-JP" altLang="en-US" sz="1213" dirty="0">
                <a:latin typeface="Meiryo UI" panose="020B0604030504040204" pitchFamily="50" charset="-128"/>
                <a:ea typeface="Meiryo UI" panose="020B0604030504040204" pitchFamily="50" charset="-128"/>
              </a:rPr>
              <a:t>月初旬夜間開園を実施し、旧グラバー住宅をはじめとした洋館群がライトアップされます。</a:t>
            </a:r>
            <a:br>
              <a:rPr lang="ja-JP" altLang="en-US" sz="1213" dirty="0">
                <a:latin typeface="Meiryo UI" panose="020B0604030504040204" pitchFamily="50" charset="-128"/>
                <a:ea typeface="Meiryo UI" panose="020B0604030504040204" pitchFamily="50" charset="-128"/>
              </a:rPr>
            </a:br>
            <a:br>
              <a:rPr lang="ja-JP" altLang="en-US" sz="1213" dirty="0">
                <a:latin typeface="Meiryo UI" panose="020B0604030504040204" pitchFamily="50" charset="-128"/>
                <a:ea typeface="Meiryo UI" panose="020B0604030504040204" pitchFamily="50" charset="-128"/>
              </a:rPr>
            </a:br>
            <a:r>
              <a:rPr lang="ja-JP" altLang="en-US" sz="1213" dirty="0">
                <a:latin typeface="Meiryo UI" panose="020B0604030504040204" pitchFamily="50" charset="-128"/>
                <a:ea typeface="Meiryo UI" panose="020B0604030504040204" pitchFamily="50" charset="-128"/>
              </a:rPr>
              <a:t>園内にあるハートストーンは「カップルでこの石に手を重ねると幸せになれる」「この石に触れて願いごとをすれば恋が叶う」などいずれも恋愛に関する伝説を持ち、パワースポットとして人気急上昇中です。</a:t>
            </a:r>
          </a:p>
        </p:txBody>
      </p:sp>
      <p:pic>
        <p:nvPicPr>
          <p:cNvPr id="30" name="図 2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240" y="1537692"/>
            <a:ext cx="1895449" cy="1418878"/>
          </a:xfrm>
          <a:prstGeom prst="rect">
            <a:avLst/>
          </a:prstGeom>
        </p:spPr>
      </p:pic>
      <p:pic>
        <p:nvPicPr>
          <p:cNvPr id="40" name="図 3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2240" y="3004177"/>
            <a:ext cx="921472" cy="946045"/>
          </a:xfrm>
          <a:prstGeom prst="rect">
            <a:avLst/>
          </a:prstGeom>
        </p:spPr>
      </p:pic>
      <p:pic>
        <p:nvPicPr>
          <p:cNvPr id="41" name="図 4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37051" y="3004177"/>
            <a:ext cx="940638" cy="953179"/>
          </a:xfrm>
          <a:prstGeom prst="rect">
            <a:avLst/>
          </a:prstGeom>
        </p:spPr>
      </p:pic>
      <p:pic>
        <p:nvPicPr>
          <p:cNvPr id="5" name="図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2240" y="6076759"/>
            <a:ext cx="1878034" cy="1000525"/>
          </a:xfrm>
          <a:prstGeom prst="rect">
            <a:avLst/>
          </a:prstGeom>
        </p:spPr>
      </p:pic>
      <p:pic>
        <p:nvPicPr>
          <p:cNvPr id="2050" name="Picture 2"/>
          <p:cNvPicPr>
            <a:picLocks noChangeAspect="1" noChangeArrowheads="1"/>
          </p:cNvPicPr>
          <p:nvPr/>
        </p:nvPicPr>
        <p:blipFill>
          <a:blip r:embed="rId6">
            <a:extLst>
              <a:ext uri="{BEBA8EAE-BF5A-486C-A8C5-ECC9F3942E4B}">
                <a14:imgProps xmlns:a14="http://schemas.microsoft.com/office/drawing/2010/main">
                  <a14:imgLayer r:embed="rId7">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782240" y="4717142"/>
            <a:ext cx="1992226" cy="11550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906029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413548" y="563719"/>
            <a:ext cx="9885105" cy="477578"/>
          </a:xfrm>
          <a:prstGeom prst="round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pPr>
              <a:spcBef>
                <a:spcPct val="50000"/>
              </a:spcBef>
              <a:buNone/>
            </a:pPr>
            <a:r>
              <a:rPr lang="ja-JP" altLang="en-US" sz="2205" b="1" dirty="0">
                <a:latin typeface="Meiryo UI" panose="020B0604030504040204" pitchFamily="50" charset="-128"/>
                <a:ea typeface="Meiryo UI" panose="020B0604030504040204" pitchFamily="50" charset="-128"/>
                <a:cs typeface="Meiryo UI" panose="020B0604030504040204" pitchFamily="50" charset="-128"/>
              </a:rPr>
              <a:t>コース①</a:t>
            </a:r>
            <a:r>
              <a:rPr lang="ja-JP" altLang="en-US" sz="2205" b="1">
                <a:latin typeface="Meiryo UI" panose="020B0604030504040204" pitchFamily="50" charset="-128"/>
                <a:ea typeface="Meiryo UI" panose="020B0604030504040204" pitchFamily="50" charset="-128"/>
                <a:cs typeface="Meiryo UI" panose="020B0604030504040204" pitchFamily="50" charset="-128"/>
              </a:rPr>
              <a:t>　長崎の</a:t>
            </a:r>
            <a:r>
              <a:rPr lang="ja-JP" altLang="en-US" sz="2205" b="1" dirty="0">
                <a:latin typeface="Meiryo UI" panose="020B0604030504040204" pitchFamily="50" charset="-128"/>
                <a:ea typeface="Meiryo UI" panose="020B0604030504040204" pitchFamily="50" charset="-128"/>
                <a:cs typeface="Meiryo UI" panose="020B0604030504040204" pitchFamily="50" charset="-128"/>
              </a:rPr>
              <a:t>キリスト教を学ぶコース　　スポット紹介</a:t>
            </a:r>
          </a:p>
        </p:txBody>
      </p:sp>
      <p:cxnSp>
        <p:nvCxnSpPr>
          <p:cNvPr id="31" name="直線コネクタ 30"/>
          <p:cNvCxnSpPr/>
          <p:nvPr/>
        </p:nvCxnSpPr>
        <p:spPr>
          <a:xfrm>
            <a:off x="420755" y="441688"/>
            <a:ext cx="9885106" cy="7674"/>
          </a:xfrm>
          <a:prstGeom prst="line">
            <a:avLst/>
          </a:prstGeom>
          <a:ln w="38100">
            <a:solidFill>
              <a:srgbClr val="C00000"/>
            </a:solidFill>
          </a:ln>
        </p:spPr>
        <p:style>
          <a:lnRef idx="3">
            <a:schemeClr val="accent1"/>
          </a:lnRef>
          <a:fillRef idx="0">
            <a:schemeClr val="accent1"/>
          </a:fillRef>
          <a:effectRef idx="2">
            <a:schemeClr val="accent1"/>
          </a:effectRef>
          <a:fontRef idx="minor">
            <a:schemeClr val="tx1"/>
          </a:fontRef>
        </p:style>
      </p:cxnSp>
      <p:sp>
        <p:nvSpPr>
          <p:cNvPr id="24" name="テキスト ボックス 23"/>
          <p:cNvSpPr txBox="1"/>
          <p:nvPr/>
        </p:nvSpPr>
        <p:spPr>
          <a:xfrm>
            <a:off x="8433245" y="631701"/>
            <a:ext cx="1707148" cy="299160"/>
          </a:xfrm>
          <a:prstGeom prst="roundRect">
            <a:avLst/>
          </a:prstGeom>
          <a:solidFill>
            <a:srgbClr val="002060">
              <a:alpha val="74000"/>
            </a:srgbClr>
          </a:solidFill>
          <a:ln>
            <a:solidFill>
              <a:schemeClr val="accent2">
                <a:lumMod val="75000"/>
              </a:schemeClr>
            </a:solidFill>
          </a:ln>
        </p:spPr>
        <p:txBody>
          <a:bodyPr wrap="square" rtlCol="0">
            <a:spAutoFit/>
          </a:bodyPr>
          <a:lstStyle/>
          <a:p>
            <a:pPr algn="ctr"/>
            <a:r>
              <a:rPr lang="ja-JP" altLang="en-US" sz="1157" dirty="0">
                <a:solidFill>
                  <a:schemeClr val="bg1"/>
                </a:solidFill>
                <a:latin typeface="Meiryo UI" panose="020B0604030504040204" pitchFamily="50" charset="-128"/>
                <a:ea typeface="Meiryo UI" panose="020B0604030504040204" pitchFamily="50" charset="-128"/>
              </a:rPr>
              <a:t>全行程：約</a:t>
            </a:r>
            <a:r>
              <a:rPr lang="en-US" altLang="ja-JP" sz="1157" dirty="0">
                <a:solidFill>
                  <a:schemeClr val="bg1"/>
                </a:solidFill>
                <a:latin typeface="Meiryo UI" panose="020B0604030504040204" pitchFamily="50" charset="-128"/>
                <a:ea typeface="Meiryo UI" panose="020B0604030504040204" pitchFamily="50" charset="-128"/>
              </a:rPr>
              <a:t>3</a:t>
            </a:r>
            <a:r>
              <a:rPr lang="ja-JP" altLang="en-US" sz="1157" dirty="0">
                <a:solidFill>
                  <a:schemeClr val="bg1"/>
                </a:solidFill>
                <a:latin typeface="Meiryo UI" panose="020B0604030504040204" pitchFamily="50" charset="-128"/>
                <a:ea typeface="Meiryo UI" panose="020B0604030504040204" pitchFamily="50" charset="-128"/>
              </a:rPr>
              <a:t>時間</a:t>
            </a:r>
          </a:p>
        </p:txBody>
      </p:sp>
      <p:sp>
        <p:nvSpPr>
          <p:cNvPr id="25" name="正方形/長方形 24"/>
          <p:cNvSpPr/>
          <p:nvPr/>
        </p:nvSpPr>
        <p:spPr>
          <a:xfrm>
            <a:off x="609873" y="8957"/>
            <a:ext cx="6328523" cy="440570"/>
          </a:xfrm>
          <a:prstGeom prst="rect">
            <a:avLst/>
          </a:prstGeom>
        </p:spPr>
        <p:txBody>
          <a:bodyPr wrap="square">
            <a:spAutoFit/>
          </a:bodyPr>
          <a:lstStyle/>
          <a:p>
            <a:pPr>
              <a:spcBef>
                <a:spcPct val="50000"/>
              </a:spcBef>
            </a:pPr>
            <a:r>
              <a:rPr lang="ja-JP" altLang="en-US" sz="2263" b="1" dirty="0">
                <a:latin typeface="Meiryo UI" panose="020B0604030504040204" pitchFamily="50" charset="-128"/>
                <a:ea typeface="Meiryo UI" panose="020B0604030504040204" pitchFamily="50" charset="-128"/>
                <a:cs typeface="Meiryo UI" panose="020B0604030504040204" pitchFamily="50" charset="-128"/>
              </a:rPr>
              <a:t>おすすめモデルコース</a:t>
            </a:r>
            <a:endParaRPr lang="en-US" altLang="ja-JP" sz="2263" b="1" dirty="0">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6" name="直線コネクタ 15"/>
          <p:cNvCxnSpPr/>
          <p:nvPr/>
        </p:nvCxnSpPr>
        <p:spPr>
          <a:xfrm>
            <a:off x="413547" y="1432364"/>
            <a:ext cx="9885106" cy="7674"/>
          </a:xfrm>
          <a:prstGeom prst="line">
            <a:avLst/>
          </a:prstGeom>
          <a:ln w="38100">
            <a:solidFill>
              <a:schemeClr val="accent2">
                <a:lumMod val="75000"/>
              </a:schemeClr>
            </a:solidFill>
          </a:ln>
        </p:spPr>
        <p:style>
          <a:lnRef idx="3">
            <a:schemeClr val="accent1"/>
          </a:lnRef>
          <a:fillRef idx="0">
            <a:schemeClr val="accent1"/>
          </a:fillRef>
          <a:effectRef idx="2">
            <a:schemeClr val="accent1"/>
          </a:effectRef>
          <a:fontRef idx="minor">
            <a:schemeClr val="tx1"/>
          </a:fontRef>
        </p:style>
      </p:cxnSp>
      <p:sp>
        <p:nvSpPr>
          <p:cNvPr id="3" name="テキスト ボックス 2"/>
          <p:cNvSpPr txBox="1"/>
          <p:nvPr/>
        </p:nvSpPr>
        <p:spPr>
          <a:xfrm>
            <a:off x="448962" y="1099226"/>
            <a:ext cx="1397303"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スポット</a:t>
            </a:r>
            <a:r>
              <a:rPr lang="en-US" altLang="ja-JP" sz="1323" dirty="0">
                <a:latin typeface="Meiryo UI" panose="020B0604030504040204" pitchFamily="50" charset="-128"/>
                <a:ea typeface="Meiryo UI" panose="020B0604030504040204" pitchFamily="50" charset="-128"/>
              </a:rPr>
              <a:t>3</a:t>
            </a:r>
            <a:r>
              <a:rPr lang="ja-JP" altLang="en-US" sz="1323" dirty="0">
                <a:latin typeface="Meiryo UI" panose="020B0604030504040204" pitchFamily="50" charset="-128"/>
                <a:ea typeface="Meiryo UI" panose="020B0604030504040204" pitchFamily="50" charset="-128"/>
              </a:rPr>
              <a:t>　</a:t>
            </a:r>
          </a:p>
        </p:txBody>
      </p:sp>
      <p:sp>
        <p:nvSpPr>
          <p:cNvPr id="18" name="テキスト ボックス 17"/>
          <p:cNvSpPr txBox="1"/>
          <p:nvPr/>
        </p:nvSpPr>
        <p:spPr>
          <a:xfrm>
            <a:off x="1499780" y="1094850"/>
            <a:ext cx="2995663" cy="295915"/>
          </a:xfrm>
          <a:prstGeom prst="rect">
            <a:avLst/>
          </a:prstGeom>
          <a:noFill/>
        </p:spPr>
        <p:txBody>
          <a:bodyPr wrap="square" rtlCol="0">
            <a:spAutoFit/>
          </a:bodyPr>
          <a:lstStyle/>
          <a:p>
            <a:r>
              <a:rPr lang="zh-CN" altLang="en-US" sz="1323" dirty="0">
                <a:latin typeface="Meiryo UI" panose="020B0604030504040204" pitchFamily="50" charset="-128"/>
                <a:ea typeface="Meiryo UI" panose="020B0604030504040204" pitchFamily="50" charset="-128"/>
              </a:rPr>
              <a:t>大浦天主堂（国宝）</a:t>
            </a:r>
            <a:r>
              <a:rPr lang="ja-JP" altLang="en-US" sz="1323" dirty="0">
                <a:latin typeface="Meiryo UI" panose="020B0604030504040204" pitchFamily="50" charset="-128"/>
                <a:ea typeface="Meiryo UI" panose="020B0604030504040204" pitchFamily="50" charset="-128"/>
              </a:rPr>
              <a:t>　</a:t>
            </a:r>
          </a:p>
        </p:txBody>
      </p:sp>
      <p:sp>
        <p:nvSpPr>
          <p:cNvPr id="22" name="テキスト ボックス 21"/>
          <p:cNvSpPr txBox="1"/>
          <p:nvPr/>
        </p:nvSpPr>
        <p:spPr>
          <a:xfrm>
            <a:off x="3067504" y="1513274"/>
            <a:ext cx="7072889" cy="2518831"/>
          </a:xfrm>
          <a:prstGeom prst="rect">
            <a:avLst/>
          </a:prstGeom>
          <a:noFill/>
        </p:spPr>
        <p:txBody>
          <a:bodyPr wrap="square" rtlCol="0">
            <a:spAutoFit/>
          </a:bodyPr>
          <a:lstStyle/>
          <a:p>
            <a:r>
              <a:rPr lang="ja-JP" altLang="en-US" sz="1213" dirty="0">
                <a:latin typeface="Meiryo UI" panose="020B0604030504040204" pitchFamily="50" charset="-128"/>
                <a:ea typeface="Meiryo UI" panose="020B0604030504040204" pitchFamily="50" charset="-128"/>
              </a:rPr>
              <a:t>幕末の開国にともなって造成された長崎居留地の中に、在留外国人のために建設した中世ヨーロッパ建築を代表するゴシック調の国内現存最古の教会堂です。聖堂内を飾るステンドグラスには、約</a:t>
            </a:r>
            <a:r>
              <a:rPr lang="en-US" altLang="ja-JP" sz="1213" dirty="0">
                <a:latin typeface="Meiryo UI" panose="020B0604030504040204" pitchFamily="50" charset="-128"/>
                <a:ea typeface="Meiryo UI" panose="020B0604030504040204" pitchFamily="50" charset="-128"/>
              </a:rPr>
              <a:t>100</a:t>
            </a:r>
            <a:r>
              <a:rPr lang="ja-JP" altLang="en-US" sz="1213" dirty="0">
                <a:latin typeface="Meiryo UI" panose="020B0604030504040204" pitchFamily="50" charset="-128"/>
                <a:ea typeface="Meiryo UI" panose="020B0604030504040204" pitchFamily="50" charset="-128"/>
              </a:rPr>
              <a:t>年前のものもあります。</a:t>
            </a:r>
          </a:p>
          <a:p>
            <a:r>
              <a:rPr lang="ja-JP" altLang="en-US" sz="1213" dirty="0">
                <a:latin typeface="Meiryo UI" panose="020B0604030504040204" pitchFamily="50" charset="-128"/>
                <a:ea typeface="Meiryo UI" panose="020B0604030504040204" pitchFamily="50" charset="-128"/>
              </a:rPr>
              <a:t>直前に列聖されたばかりの「日本二十六聖殉教者」に捧げられました。西坂の丘で殉教した二十六聖人へ祈りを捧げるために建てられたため、正面は西坂の丘に向けられています。</a:t>
            </a:r>
            <a:endParaRPr lang="en-US" altLang="ja-JP" sz="1213" dirty="0">
              <a:latin typeface="Meiryo UI" panose="020B0604030504040204" pitchFamily="50" charset="-128"/>
              <a:ea typeface="Meiryo UI" panose="020B0604030504040204" pitchFamily="50" charset="-128"/>
            </a:endParaRPr>
          </a:p>
          <a:p>
            <a:endParaRPr lang="en-US" altLang="ja-JP" sz="1213" dirty="0">
              <a:latin typeface="Meiryo UI" panose="020B0604030504040204" pitchFamily="50" charset="-128"/>
              <a:ea typeface="Meiryo UI" panose="020B0604030504040204" pitchFamily="50" charset="-128"/>
            </a:endParaRPr>
          </a:p>
          <a:p>
            <a:r>
              <a:rPr lang="ja-JP" altLang="en-US" sz="1213" dirty="0">
                <a:latin typeface="Meiryo UI" panose="020B0604030504040204" pitchFamily="50" charset="-128"/>
                <a:ea typeface="Meiryo UI" panose="020B0604030504040204" pitchFamily="50" charset="-128"/>
              </a:rPr>
              <a:t>設計指導者はフランス人宣教師のフューレ、プティジャンの両神父で、施工は天草の小山秀之進（のちに、「秀（ひいで）と改名」）です。元治元年（</a:t>
            </a:r>
            <a:r>
              <a:rPr lang="en-US" altLang="ja-JP" sz="1213" dirty="0">
                <a:latin typeface="Meiryo UI" panose="020B0604030504040204" pitchFamily="50" charset="-128"/>
                <a:ea typeface="Meiryo UI" panose="020B0604030504040204" pitchFamily="50" charset="-128"/>
              </a:rPr>
              <a:t>1864</a:t>
            </a:r>
            <a:r>
              <a:rPr lang="ja-JP" altLang="en-US" sz="1213" dirty="0">
                <a:latin typeface="Meiryo UI" panose="020B0604030504040204" pitchFamily="50" charset="-128"/>
                <a:ea typeface="Meiryo UI" panose="020B0604030504040204" pitchFamily="50" charset="-128"/>
              </a:rPr>
              <a:t>）末に竣工し、翌年</a:t>
            </a:r>
            <a:r>
              <a:rPr lang="en-US" altLang="ja-JP" sz="1213" dirty="0">
                <a:latin typeface="Meiryo UI" panose="020B0604030504040204" pitchFamily="50" charset="-128"/>
                <a:ea typeface="Meiryo UI" panose="020B0604030504040204" pitchFamily="50" charset="-128"/>
              </a:rPr>
              <a:t>2</a:t>
            </a:r>
            <a:r>
              <a:rPr lang="ja-JP" altLang="en-US" sz="1213" dirty="0">
                <a:latin typeface="Meiryo UI" panose="020B0604030504040204" pitchFamily="50" charset="-128"/>
                <a:ea typeface="Meiryo UI" panose="020B0604030504040204" pitchFamily="50" charset="-128"/>
              </a:rPr>
              <a:t>月に祝別されました。この直後の</a:t>
            </a:r>
            <a:r>
              <a:rPr lang="en-US" altLang="ja-JP" sz="1213" dirty="0">
                <a:latin typeface="Meiryo UI" panose="020B0604030504040204" pitchFamily="50" charset="-128"/>
                <a:ea typeface="Meiryo UI" panose="020B0604030504040204" pitchFamily="50" charset="-128"/>
              </a:rPr>
              <a:t>3</a:t>
            </a:r>
            <a:r>
              <a:rPr lang="ja-JP" altLang="en-US" sz="1213" dirty="0">
                <a:latin typeface="Meiryo UI" panose="020B0604030504040204" pitchFamily="50" charset="-128"/>
                <a:ea typeface="Meiryo UI" panose="020B0604030504040204" pitchFamily="50" charset="-128"/>
              </a:rPr>
              <a:t>月に、浦上の潜伏キリシタンが訪れ、信仰を告白したことにより、世界の宗教史上にも類を見ない劇的な「信徒発見」の舞台となりました。</a:t>
            </a:r>
            <a:endParaRPr lang="en-US" altLang="ja-JP" sz="1213" dirty="0">
              <a:latin typeface="Meiryo UI" panose="020B0604030504040204" pitchFamily="50" charset="-128"/>
              <a:ea typeface="Meiryo UI" panose="020B0604030504040204" pitchFamily="50" charset="-128"/>
            </a:endParaRPr>
          </a:p>
          <a:p>
            <a:endParaRPr lang="en-US" altLang="ja-JP" sz="1213" dirty="0">
              <a:latin typeface="Meiryo UI" panose="020B0604030504040204" pitchFamily="50" charset="-128"/>
              <a:ea typeface="Meiryo UI" panose="020B0604030504040204" pitchFamily="50" charset="-128"/>
            </a:endParaRPr>
          </a:p>
          <a:p>
            <a:r>
              <a:rPr lang="ja-JP" altLang="en-US" sz="1213" dirty="0">
                <a:latin typeface="Meiryo UI" panose="020B0604030504040204" pitchFamily="50" charset="-128"/>
                <a:ea typeface="Meiryo UI" panose="020B0604030504040204" pitchFamily="50" charset="-128"/>
              </a:rPr>
              <a:t>明治</a:t>
            </a:r>
            <a:r>
              <a:rPr lang="en-US" altLang="ja-JP" sz="1213" dirty="0">
                <a:latin typeface="Meiryo UI" panose="020B0604030504040204" pitchFamily="50" charset="-128"/>
                <a:ea typeface="Meiryo UI" panose="020B0604030504040204" pitchFamily="50" charset="-128"/>
              </a:rPr>
              <a:t>8</a:t>
            </a:r>
            <a:r>
              <a:rPr lang="ja-JP" altLang="en-US" sz="1213" dirty="0">
                <a:latin typeface="Meiryo UI" panose="020B0604030504040204" pitchFamily="50" charset="-128"/>
                <a:ea typeface="Meiryo UI" panose="020B0604030504040204" pitchFamily="50" charset="-128"/>
              </a:rPr>
              <a:t>年</a:t>
            </a:r>
            <a:r>
              <a:rPr lang="en-US" altLang="ja-JP" sz="1213" dirty="0">
                <a:latin typeface="Meiryo UI" panose="020B0604030504040204" pitchFamily="50" charset="-128"/>
                <a:ea typeface="Meiryo UI" panose="020B0604030504040204" pitchFamily="50" charset="-128"/>
              </a:rPr>
              <a:t>(1875)</a:t>
            </a:r>
            <a:r>
              <a:rPr lang="ja-JP" altLang="en-US" sz="1213" dirty="0">
                <a:latin typeface="Meiryo UI" panose="020B0604030504040204" pitchFamily="50" charset="-128"/>
                <a:ea typeface="Meiryo UI" panose="020B0604030504040204" pitchFamily="50" charset="-128"/>
              </a:rPr>
              <a:t>と同</a:t>
            </a:r>
            <a:r>
              <a:rPr lang="en-US" altLang="ja-JP" sz="1213" dirty="0">
                <a:latin typeface="Meiryo UI" panose="020B0604030504040204" pitchFamily="50" charset="-128"/>
                <a:ea typeface="Meiryo UI" panose="020B0604030504040204" pitchFamily="50" charset="-128"/>
              </a:rPr>
              <a:t>12</a:t>
            </a:r>
            <a:r>
              <a:rPr lang="ja-JP" altLang="en-US" sz="1213" dirty="0">
                <a:latin typeface="Meiryo UI" panose="020B0604030504040204" pitchFamily="50" charset="-128"/>
                <a:ea typeface="Meiryo UI" panose="020B0604030504040204" pitchFamily="50" charset="-128"/>
              </a:rPr>
              <a:t>年（</a:t>
            </a:r>
            <a:r>
              <a:rPr lang="en-US" altLang="ja-JP" sz="1213" dirty="0">
                <a:latin typeface="Meiryo UI" panose="020B0604030504040204" pitchFamily="50" charset="-128"/>
                <a:ea typeface="Meiryo UI" panose="020B0604030504040204" pitchFamily="50" charset="-128"/>
              </a:rPr>
              <a:t>1879</a:t>
            </a:r>
            <a:r>
              <a:rPr lang="ja-JP" altLang="en-US" sz="1213" dirty="0">
                <a:latin typeface="Meiryo UI" panose="020B0604030504040204" pitchFamily="50" charset="-128"/>
                <a:ea typeface="Meiryo UI" panose="020B0604030504040204" pitchFamily="50" charset="-128"/>
              </a:rPr>
              <a:t>）の増改築により、平面形式と外観デザインも変容し、外壁も木造から煉瓦造に変更されましたが、内部空間の主要部には創建当初の姿が温存されています。また</a:t>
            </a:r>
            <a:r>
              <a:rPr lang="en-US" altLang="ja-JP" sz="1213" dirty="0">
                <a:latin typeface="Meiryo UI" panose="020B0604030504040204" pitchFamily="50" charset="-128"/>
                <a:ea typeface="Meiryo UI" panose="020B0604030504040204" pitchFamily="50" charset="-128"/>
              </a:rPr>
              <a:t>1933</a:t>
            </a:r>
            <a:r>
              <a:rPr lang="ja-JP" altLang="en-US" sz="1213" dirty="0">
                <a:latin typeface="Meiryo UI" panose="020B0604030504040204" pitchFamily="50" charset="-128"/>
                <a:ea typeface="Meiryo UI" panose="020B0604030504040204" pitchFamily="50" charset="-128"/>
              </a:rPr>
              <a:t>（昭和</a:t>
            </a:r>
            <a:r>
              <a:rPr lang="en-US" altLang="ja-JP" sz="1213" dirty="0">
                <a:latin typeface="Meiryo UI" panose="020B0604030504040204" pitchFamily="50" charset="-128"/>
                <a:ea typeface="Meiryo UI" panose="020B0604030504040204" pitchFamily="50" charset="-128"/>
              </a:rPr>
              <a:t>8</a:t>
            </a:r>
            <a:r>
              <a:rPr lang="ja-JP" altLang="en-US" sz="1213" dirty="0">
                <a:latin typeface="Meiryo UI" panose="020B0604030504040204" pitchFamily="50" charset="-128"/>
                <a:ea typeface="Meiryo UI" panose="020B0604030504040204" pitchFamily="50" charset="-128"/>
              </a:rPr>
              <a:t>）年に国宝となるが原爆で被害を受け、</a:t>
            </a:r>
            <a:r>
              <a:rPr lang="en-US" altLang="ja-JP" sz="1213" dirty="0">
                <a:latin typeface="Meiryo UI" panose="020B0604030504040204" pitchFamily="50" charset="-128"/>
                <a:ea typeface="Meiryo UI" panose="020B0604030504040204" pitchFamily="50" charset="-128"/>
              </a:rPr>
              <a:t>1953</a:t>
            </a:r>
            <a:r>
              <a:rPr lang="ja-JP" altLang="en-US" sz="1213" dirty="0">
                <a:latin typeface="Meiryo UI" panose="020B0604030504040204" pitchFamily="50" charset="-128"/>
                <a:ea typeface="Meiryo UI" panose="020B0604030504040204" pitchFamily="50" charset="-128"/>
              </a:rPr>
              <a:t>（昭和</a:t>
            </a:r>
            <a:r>
              <a:rPr lang="en-US" altLang="ja-JP" sz="1213" dirty="0">
                <a:latin typeface="Meiryo UI" panose="020B0604030504040204" pitchFamily="50" charset="-128"/>
                <a:ea typeface="Meiryo UI" panose="020B0604030504040204" pitchFamily="50" charset="-128"/>
              </a:rPr>
              <a:t>28</a:t>
            </a:r>
            <a:r>
              <a:rPr lang="ja-JP" altLang="en-US" sz="1213" dirty="0">
                <a:latin typeface="Meiryo UI" panose="020B0604030504040204" pitchFamily="50" charset="-128"/>
                <a:ea typeface="Meiryo UI" panose="020B0604030504040204" pitchFamily="50" charset="-128"/>
              </a:rPr>
              <a:t>）年、日本最古の教会堂として国宝に再度指定されました。</a:t>
            </a:r>
          </a:p>
        </p:txBody>
      </p:sp>
      <p:cxnSp>
        <p:nvCxnSpPr>
          <p:cNvPr id="23" name="直線コネクタ 22"/>
          <p:cNvCxnSpPr/>
          <p:nvPr/>
        </p:nvCxnSpPr>
        <p:spPr>
          <a:xfrm>
            <a:off x="427963" y="4508889"/>
            <a:ext cx="9885106" cy="7674"/>
          </a:xfrm>
          <a:prstGeom prst="line">
            <a:avLst/>
          </a:prstGeom>
          <a:ln w="38100">
            <a:solidFill>
              <a:schemeClr val="accent2">
                <a:lumMod val="75000"/>
              </a:schemeClr>
            </a:solidFill>
          </a:ln>
        </p:spPr>
        <p:style>
          <a:lnRef idx="3">
            <a:schemeClr val="accent1"/>
          </a:lnRef>
          <a:fillRef idx="0">
            <a:schemeClr val="accent1"/>
          </a:fillRef>
          <a:effectRef idx="2">
            <a:schemeClr val="accent1"/>
          </a:effectRef>
          <a:fontRef idx="minor">
            <a:schemeClr val="tx1"/>
          </a:fontRef>
        </p:style>
      </p:cxnSp>
      <p:sp>
        <p:nvSpPr>
          <p:cNvPr id="26" name="テキスト ボックス 25"/>
          <p:cNvSpPr txBox="1"/>
          <p:nvPr/>
        </p:nvSpPr>
        <p:spPr>
          <a:xfrm>
            <a:off x="456171" y="4226942"/>
            <a:ext cx="1188072" cy="300291"/>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スポット</a:t>
            </a:r>
            <a:r>
              <a:rPr lang="en-US" altLang="ja-JP" sz="1323" dirty="0">
                <a:latin typeface="Meiryo UI" panose="020B0604030504040204" pitchFamily="50" charset="-128"/>
                <a:ea typeface="Meiryo UI" panose="020B0604030504040204" pitchFamily="50" charset="-128"/>
              </a:rPr>
              <a:t>4</a:t>
            </a:r>
            <a:r>
              <a:rPr lang="ja-JP" altLang="en-US" sz="1323" dirty="0">
                <a:latin typeface="Meiryo UI" panose="020B0604030504040204" pitchFamily="50" charset="-128"/>
                <a:ea typeface="Meiryo UI" panose="020B0604030504040204" pitchFamily="50" charset="-128"/>
              </a:rPr>
              <a:t>　</a:t>
            </a:r>
          </a:p>
        </p:txBody>
      </p:sp>
      <p:sp>
        <p:nvSpPr>
          <p:cNvPr id="27" name="テキスト ボックス 26"/>
          <p:cNvSpPr txBox="1"/>
          <p:nvPr/>
        </p:nvSpPr>
        <p:spPr>
          <a:xfrm>
            <a:off x="1506988" y="4226942"/>
            <a:ext cx="5556542" cy="295915"/>
          </a:xfrm>
          <a:prstGeom prst="rect">
            <a:avLst/>
          </a:prstGeom>
          <a:noFill/>
        </p:spPr>
        <p:txBody>
          <a:bodyPr wrap="square" rtlCol="0">
            <a:spAutoFit/>
          </a:bodyPr>
          <a:lstStyle/>
          <a:p>
            <a:r>
              <a:rPr lang="zh-TW" altLang="en-US" sz="1323" dirty="0">
                <a:latin typeface="Meiryo UI" panose="020B0604030504040204" pitchFamily="50" charset="-128"/>
                <a:ea typeface="Meiryo UI" panose="020B0604030504040204" pitchFamily="50" charset="-128"/>
              </a:rPr>
              <a:t>東山手十二番館（国指定重要文化財）長崎市旧居留地私学歴史資料館</a:t>
            </a:r>
            <a:endParaRPr lang="en-US" altLang="ja-JP" sz="1323" dirty="0">
              <a:latin typeface="Meiryo UI" panose="020B0604030504040204" pitchFamily="50" charset="-128"/>
              <a:ea typeface="Meiryo UI" panose="020B0604030504040204" pitchFamily="50" charset="-128"/>
            </a:endParaRPr>
          </a:p>
        </p:txBody>
      </p:sp>
      <p:sp>
        <p:nvSpPr>
          <p:cNvPr id="32" name="テキスト ボックス 31"/>
          <p:cNvSpPr txBox="1"/>
          <p:nvPr/>
        </p:nvSpPr>
        <p:spPr>
          <a:xfrm>
            <a:off x="3067504" y="4555350"/>
            <a:ext cx="6999390" cy="1772216"/>
          </a:xfrm>
          <a:prstGeom prst="rect">
            <a:avLst/>
          </a:prstGeom>
          <a:noFill/>
        </p:spPr>
        <p:txBody>
          <a:bodyPr wrap="square" rtlCol="0">
            <a:spAutoFit/>
          </a:bodyPr>
          <a:lstStyle/>
          <a:p>
            <a:r>
              <a:rPr lang="ja-JP" altLang="en-US" sz="1213" dirty="0">
                <a:latin typeface="Meiryo UI" panose="020B0604030504040204" pitchFamily="50" charset="-128"/>
                <a:ea typeface="Meiryo UI" panose="020B0604030504040204" pitchFamily="50" charset="-128"/>
              </a:rPr>
              <a:t>重要文化財東山手十二番館は、</a:t>
            </a:r>
            <a:r>
              <a:rPr lang="en-US" altLang="ja-JP" sz="1213" dirty="0">
                <a:latin typeface="Meiryo UI" panose="020B0604030504040204" pitchFamily="50" charset="-128"/>
                <a:ea typeface="Meiryo UI" panose="020B0604030504040204" pitchFamily="50" charset="-128"/>
              </a:rPr>
              <a:t>1868</a:t>
            </a:r>
            <a:r>
              <a:rPr lang="ja-JP" altLang="en-US" sz="1213" dirty="0">
                <a:latin typeface="Meiryo UI" panose="020B0604030504040204" pitchFamily="50" charset="-128"/>
                <a:ea typeface="Meiryo UI" panose="020B0604030504040204" pitchFamily="50" charset="-128"/>
              </a:rPr>
              <a:t>年（明治元）に建設されたもので、竣工後ほどなくロシア領事館が置かれました。その後アメリカ領事館やアメリカのメソジスト派（婦人外国伝道協会）の宣教師などの住宅として使われました。</a:t>
            </a:r>
          </a:p>
          <a:p>
            <a:endParaRPr lang="en-US" altLang="ja-JP" sz="1213" dirty="0">
              <a:latin typeface="Meiryo UI" panose="020B0604030504040204" pitchFamily="50" charset="-128"/>
              <a:ea typeface="Meiryo UI" panose="020B0604030504040204" pitchFamily="50" charset="-128"/>
            </a:endParaRPr>
          </a:p>
          <a:p>
            <a:r>
              <a:rPr lang="en-US" altLang="ja-JP" sz="1213" dirty="0">
                <a:latin typeface="Meiryo UI" panose="020B0604030504040204" pitchFamily="50" charset="-128"/>
                <a:ea typeface="Meiryo UI" panose="020B0604030504040204" pitchFamily="50" charset="-128"/>
              </a:rPr>
              <a:t>1941</a:t>
            </a:r>
            <a:r>
              <a:rPr lang="ja-JP" altLang="en-US" sz="1213" dirty="0">
                <a:latin typeface="Meiryo UI" panose="020B0604030504040204" pitchFamily="50" charset="-128"/>
                <a:ea typeface="Meiryo UI" panose="020B0604030504040204" pitchFamily="50" charset="-128"/>
              </a:rPr>
              <a:t>年（昭和</a:t>
            </a:r>
            <a:r>
              <a:rPr lang="en-US" altLang="ja-JP" sz="1213" dirty="0">
                <a:latin typeface="Meiryo UI" panose="020B0604030504040204" pitchFamily="50" charset="-128"/>
                <a:ea typeface="Meiryo UI" panose="020B0604030504040204" pitchFamily="50" charset="-128"/>
              </a:rPr>
              <a:t>16</a:t>
            </a:r>
            <a:r>
              <a:rPr lang="ja-JP" altLang="en-US" sz="1213" dirty="0">
                <a:latin typeface="Meiryo UI" panose="020B0604030504040204" pitchFamily="50" charset="-128"/>
                <a:ea typeface="Meiryo UI" panose="020B0604030504040204" pitchFamily="50" charset="-128"/>
              </a:rPr>
              <a:t>）に活水学院に譲渡されましたが、</a:t>
            </a:r>
            <a:r>
              <a:rPr lang="en-US" altLang="ja-JP" sz="1213" dirty="0">
                <a:latin typeface="Meiryo UI" panose="020B0604030504040204" pitchFamily="50" charset="-128"/>
                <a:ea typeface="Meiryo UI" panose="020B0604030504040204" pitchFamily="50" charset="-128"/>
              </a:rPr>
              <a:t>1976</a:t>
            </a:r>
            <a:r>
              <a:rPr lang="ja-JP" altLang="en-US" sz="1213" dirty="0">
                <a:latin typeface="Meiryo UI" panose="020B0604030504040204" pitchFamily="50" charset="-128"/>
                <a:ea typeface="Meiryo UI" panose="020B0604030504040204" pitchFamily="50" charset="-128"/>
              </a:rPr>
              <a:t>年（昭和</a:t>
            </a:r>
            <a:r>
              <a:rPr lang="en-US" altLang="ja-JP" sz="1213" dirty="0">
                <a:latin typeface="Meiryo UI" panose="020B0604030504040204" pitchFamily="50" charset="-128"/>
                <a:ea typeface="Meiryo UI" panose="020B0604030504040204" pitchFamily="50" charset="-128"/>
              </a:rPr>
              <a:t>51</a:t>
            </a:r>
            <a:r>
              <a:rPr lang="ja-JP" altLang="en-US" sz="1213" dirty="0">
                <a:latin typeface="Meiryo UI" panose="020B0604030504040204" pitchFamily="50" charset="-128"/>
                <a:ea typeface="Meiryo UI" panose="020B0604030504040204" pitchFamily="50" charset="-128"/>
              </a:rPr>
              <a:t>）に建物は長崎市に寄贈されました。</a:t>
            </a:r>
          </a:p>
          <a:p>
            <a:r>
              <a:rPr lang="ja-JP" altLang="en-US" sz="1213" dirty="0">
                <a:latin typeface="Meiryo UI" panose="020B0604030504040204" pitchFamily="50" charset="-128"/>
                <a:ea typeface="Meiryo UI" panose="020B0604030504040204" pitchFamily="50" charset="-128"/>
              </a:rPr>
              <a:t>建築の基本形式は初期洋風建築の形式ですが、正面中央の幅の広い廊下と</a:t>
            </a:r>
            <a:r>
              <a:rPr lang="en-US" altLang="ja-JP" sz="1213" dirty="0">
                <a:latin typeface="Meiryo UI" panose="020B0604030504040204" pitchFamily="50" charset="-128"/>
                <a:ea typeface="Meiryo UI" panose="020B0604030504040204" pitchFamily="50" charset="-128"/>
              </a:rPr>
              <a:t>3</a:t>
            </a:r>
            <a:r>
              <a:rPr lang="ja-JP" altLang="en-US" sz="1213" dirty="0">
                <a:latin typeface="Meiryo UI" panose="020B0604030504040204" pitchFamily="50" charset="-128"/>
                <a:ea typeface="Meiryo UI" panose="020B0604030504040204" pitchFamily="50" charset="-128"/>
              </a:rPr>
              <a:t>つの大きな部屋などに領事館当時の名残りを見ることができます。</a:t>
            </a:r>
          </a:p>
          <a:p>
            <a:endParaRPr lang="en-US" altLang="ja-JP" sz="1213" dirty="0">
              <a:latin typeface="Meiryo UI" panose="020B0604030504040204" pitchFamily="50" charset="-128"/>
              <a:ea typeface="Meiryo UI" panose="020B0604030504040204" pitchFamily="50" charset="-128"/>
            </a:endParaRPr>
          </a:p>
          <a:p>
            <a:r>
              <a:rPr lang="ja-JP" altLang="en-US" sz="1213" dirty="0">
                <a:latin typeface="Meiryo UI" panose="020B0604030504040204" pitchFamily="50" charset="-128"/>
                <a:ea typeface="Meiryo UI" panose="020B0604030504040204" pitchFamily="50" charset="-128"/>
              </a:rPr>
              <a:t>居留地時代に建設された多くの私学に関する歴史的資料を展示しています。</a:t>
            </a:r>
          </a:p>
        </p:txBody>
      </p:sp>
      <p:pic>
        <p:nvPicPr>
          <p:cNvPr id="11" name="図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5251" y="1500123"/>
            <a:ext cx="1236513" cy="1681696"/>
          </a:xfrm>
          <a:prstGeom prst="rect">
            <a:avLst/>
          </a:prstGeom>
        </p:spPr>
      </p:pic>
      <p:pic>
        <p:nvPicPr>
          <p:cNvPr id="12" name="図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5251" y="3213463"/>
            <a:ext cx="1205319" cy="962141"/>
          </a:xfrm>
          <a:prstGeom prst="rect">
            <a:avLst/>
          </a:prstGeom>
        </p:spPr>
      </p:pic>
      <p:pic>
        <p:nvPicPr>
          <p:cNvPr id="13" name="図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74185" y="5767937"/>
            <a:ext cx="1536583" cy="1232868"/>
          </a:xfrm>
          <a:prstGeom prst="rect">
            <a:avLst/>
          </a:prstGeom>
        </p:spPr>
      </p:pic>
      <p:pic>
        <p:nvPicPr>
          <p:cNvPr id="14" name="図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6171" y="4585172"/>
            <a:ext cx="1536583" cy="1124826"/>
          </a:xfrm>
          <a:prstGeom prst="rect">
            <a:avLst/>
          </a:prstGeom>
        </p:spPr>
      </p:pic>
    </p:spTree>
    <p:extLst>
      <p:ext uri="{BB962C8B-B14F-4D97-AF65-F5344CB8AC3E}">
        <p14:creationId xmlns:p14="http://schemas.microsoft.com/office/powerpoint/2010/main" val="29072721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413548" y="563719"/>
            <a:ext cx="9885105" cy="477578"/>
          </a:xfrm>
          <a:prstGeom prst="round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pPr>
              <a:spcBef>
                <a:spcPct val="50000"/>
              </a:spcBef>
              <a:buNone/>
            </a:pPr>
            <a:r>
              <a:rPr lang="ja-JP" altLang="en-US" sz="2205" b="1" dirty="0">
                <a:latin typeface="Meiryo UI" panose="020B0604030504040204" pitchFamily="50" charset="-128"/>
                <a:ea typeface="Meiryo UI" panose="020B0604030504040204" pitchFamily="50" charset="-128"/>
                <a:cs typeface="Meiryo UI" panose="020B0604030504040204" pitchFamily="50" charset="-128"/>
              </a:rPr>
              <a:t>コース①</a:t>
            </a:r>
            <a:r>
              <a:rPr lang="ja-JP" altLang="en-US" sz="2205" b="1">
                <a:latin typeface="Meiryo UI" panose="020B0604030504040204" pitchFamily="50" charset="-128"/>
                <a:ea typeface="Meiryo UI" panose="020B0604030504040204" pitchFamily="50" charset="-128"/>
                <a:cs typeface="Meiryo UI" panose="020B0604030504040204" pitchFamily="50" charset="-128"/>
              </a:rPr>
              <a:t>　長崎の</a:t>
            </a:r>
            <a:r>
              <a:rPr lang="ja-JP" altLang="en-US" sz="2205" b="1" dirty="0">
                <a:latin typeface="Meiryo UI" panose="020B0604030504040204" pitchFamily="50" charset="-128"/>
                <a:ea typeface="Meiryo UI" panose="020B0604030504040204" pitchFamily="50" charset="-128"/>
                <a:cs typeface="Meiryo UI" panose="020B0604030504040204" pitchFamily="50" charset="-128"/>
              </a:rPr>
              <a:t>キリスト教を学ぶコース　　スポット紹介</a:t>
            </a:r>
          </a:p>
        </p:txBody>
      </p:sp>
      <p:cxnSp>
        <p:nvCxnSpPr>
          <p:cNvPr id="31" name="直線コネクタ 30"/>
          <p:cNvCxnSpPr/>
          <p:nvPr/>
        </p:nvCxnSpPr>
        <p:spPr>
          <a:xfrm>
            <a:off x="420755" y="441688"/>
            <a:ext cx="9885106" cy="7674"/>
          </a:xfrm>
          <a:prstGeom prst="line">
            <a:avLst/>
          </a:prstGeom>
          <a:ln w="38100">
            <a:solidFill>
              <a:srgbClr val="C00000"/>
            </a:solidFill>
          </a:ln>
        </p:spPr>
        <p:style>
          <a:lnRef idx="3">
            <a:schemeClr val="accent1"/>
          </a:lnRef>
          <a:fillRef idx="0">
            <a:schemeClr val="accent1"/>
          </a:fillRef>
          <a:effectRef idx="2">
            <a:schemeClr val="accent1"/>
          </a:effectRef>
          <a:fontRef idx="minor">
            <a:schemeClr val="tx1"/>
          </a:fontRef>
        </p:style>
      </p:cxnSp>
      <p:sp>
        <p:nvSpPr>
          <p:cNvPr id="24" name="テキスト ボックス 23"/>
          <p:cNvSpPr txBox="1"/>
          <p:nvPr/>
        </p:nvSpPr>
        <p:spPr>
          <a:xfrm>
            <a:off x="8433245" y="631701"/>
            <a:ext cx="1707148" cy="299160"/>
          </a:xfrm>
          <a:prstGeom prst="roundRect">
            <a:avLst/>
          </a:prstGeom>
          <a:solidFill>
            <a:srgbClr val="002060">
              <a:alpha val="74000"/>
            </a:srgbClr>
          </a:solidFill>
          <a:ln>
            <a:solidFill>
              <a:schemeClr val="accent2">
                <a:lumMod val="75000"/>
              </a:schemeClr>
            </a:solidFill>
          </a:ln>
        </p:spPr>
        <p:txBody>
          <a:bodyPr wrap="square" rtlCol="0">
            <a:spAutoFit/>
          </a:bodyPr>
          <a:lstStyle/>
          <a:p>
            <a:pPr algn="ctr"/>
            <a:r>
              <a:rPr lang="ja-JP" altLang="en-US" sz="1157" dirty="0">
                <a:solidFill>
                  <a:schemeClr val="bg1"/>
                </a:solidFill>
                <a:latin typeface="Meiryo UI" panose="020B0604030504040204" pitchFamily="50" charset="-128"/>
                <a:ea typeface="Meiryo UI" panose="020B0604030504040204" pitchFamily="50" charset="-128"/>
              </a:rPr>
              <a:t>全行程：約</a:t>
            </a:r>
            <a:r>
              <a:rPr lang="en-US" altLang="ja-JP" sz="1157" dirty="0">
                <a:solidFill>
                  <a:schemeClr val="bg1"/>
                </a:solidFill>
                <a:latin typeface="Meiryo UI" panose="020B0604030504040204" pitchFamily="50" charset="-128"/>
                <a:ea typeface="Meiryo UI" panose="020B0604030504040204" pitchFamily="50" charset="-128"/>
              </a:rPr>
              <a:t>3</a:t>
            </a:r>
            <a:r>
              <a:rPr lang="ja-JP" altLang="en-US" sz="1157" dirty="0">
                <a:solidFill>
                  <a:schemeClr val="bg1"/>
                </a:solidFill>
                <a:latin typeface="Meiryo UI" panose="020B0604030504040204" pitchFamily="50" charset="-128"/>
                <a:ea typeface="Meiryo UI" panose="020B0604030504040204" pitchFamily="50" charset="-128"/>
              </a:rPr>
              <a:t>時間</a:t>
            </a:r>
          </a:p>
        </p:txBody>
      </p:sp>
      <p:sp>
        <p:nvSpPr>
          <p:cNvPr id="25" name="正方形/長方形 24"/>
          <p:cNvSpPr/>
          <p:nvPr/>
        </p:nvSpPr>
        <p:spPr>
          <a:xfrm>
            <a:off x="609873" y="8957"/>
            <a:ext cx="6328523" cy="440570"/>
          </a:xfrm>
          <a:prstGeom prst="rect">
            <a:avLst/>
          </a:prstGeom>
        </p:spPr>
        <p:txBody>
          <a:bodyPr wrap="square">
            <a:spAutoFit/>
          </a:bodyPr>
          <a:lstStyle/>
          <a:p>
            <a:pPr>
              <a:spcBef>
                <a:spcPct val="50000"/>
              </a:spcBef>
            </a:pPr>
            <a:r>
              <a:rPr lang="ja-JP" altLang="en-US" sz="2263" b="1" dirty="0">
                <a:latin typeface="Meiryo UI" panose="020B0604030504040204" pitchFamily="50" charset="-128"/>
                <a:ea typeface="Meiryo UI" panose="020B0604030504040204" pitchFamily="50" charset="-128"/>
                <a:cs typeface="Meiryo UI" panose="020B0604030504040204" pitchFamily="50" charset="-128"/>
              </a:rPr>
              <a:t>おすすめモデルコース</a:t>
            </a:r>
            <a:endParaRPr lang="en-US" altLang="ja-JP" sz="2263" b="1" dirty="0">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6" name="直線コネクタ 15"/>
          <p:cNvCxnSpPr/>
          <p:nvPr/>
        </p:nvCxnSpPr>
        <p:spPr>
          <a:xfrm>
            <a:off x="413547" y="1432364"/>
            <a:ext cx="9885106" cy="7674"/>
          </a:xfrm>
          <a:prstGeom prst="line">
            <a:avLst/>
          </a:prstGeom>
          <a:ln w="38100">
            <a:solidFill>
              <a:schemeClr val="accent2">
                <a:lumMod val="75000"/>
              </a:schemeClr>
            </a:solidFill>
          </a:ln>
        </p:spPr>
        <p:style>
          <a:lnRef idx="3">
            <a:schemeClr val="accent1"/>
          </a:lnRef>
          <a:fillRef idx="0">
            <a:schemeClr val="accent1"/>
          </a:fillRef>
          <a:effectRef idx="2">
            <a:schemeClr val="accent1"/>
          </a:effectRef>
          <a:fontRef idx="minor">
            <a:schemeClr val="tx1"/>
          </a:fontRef>
        </p:style>
      </p:cxnSp>
      <p:sp>
        <p:nvSpPr>
          <p:cNvPr id="3" name="テキスト ボックス 2"/>
          <p:cNvSpPr txBox="1"/>
          <p:nvPr/>
        </p:nvSpPr>
        <p:spPr>
          <a:xfrm>
            <a:off x="448962" y="1099226"/>
            <a:ext cx="1397303"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スポット</a:t>
            </a:r>
            <a:r>
              <a:rPr lang="en-US" altLang="ja-JP" sz="1323" dirty="0">
                <a:latin typeface="Meiryo UI" panose="020B0604030504040204" pitchFamily="50" charset="-128"/>
                <a:ea typeface="Meiryo UI" panose="020B0604030504040204" pitchFamily="50" charset="-128"/>
              </a:rPr>
              <a:t>5</a:t>
            </a:r>
            <a:r>
              <a:rPr lang="ja-JP" altLang="en-US" sz="1323" dirty="0">
                <a:latin typeface="Meiryo UI" panose="020B0604030504040204" pitchFamily="50" charset="-128"/>
                <a:ea typeface="Meiryo UI" panose="020B0604030504040204" pitchFamily="50" charset="-128"/>
              </a:rPr>
              <a:t>　</a:t>
            </a:r>
          </a:p>
        </p:txBody>
      </p:sp>
      <p:sp>
        <p:nvSpPr>
          <p:cNvPr id="18" name="テキスト ボックス 17"/>
          <p:cNvSpPr txBox="1"/>
          <p:nvPr/>
        </p:nvSpPr>
        <p:spPr>
          <a:xfrm>
            <a:off x="1499780" y="1094850"/>
            <a:ext cx="2995663" cy="295915"/>
          </a:xfrm>
          <a:prstGeom prst="rect">
            <a:avLst/>
          </a:prstGeom>
          <a:noFill/>
        </p:spPr>
        <p:txBody>
          <a:bodyPr wrap="square" rtlCol="0">
            <a:spAutoFit/>
          </a:bodyPr>
          <a:lstStyle/>
          <a:p>
            <a:r>
              <a:rPr lang="zh-CN" altLang="en-US" sz="1323" dirty="0">
                <a:latin typeface="Meiryo UI" panose="020B0604030504040204" pitchFamily="50" charset="-128"/>
                <a:ea typeface="Meiryo UI" panose="020B0604030504040204" pitchFamily="50" charset="-128"/>
              </a:rPr>
              <a:t>浦上天主堂</a:t>
            </a:r>
            <a:r>
              <a:rPr lang="ja-JP" altLang="en-US" sz="1323" dirty="0">
                <a:latin typeface="Meiryo UI" panose="020B0604030504040204" pitchFamily="50" charset="-128"/>
                <a:ea typeface="Meiryo UI" panose="020B0604030504040204" pitchFamily="50" charset="-128"/>
              </a:rPr>
              <a:t>　</a:t>
            </a:r>
          </a:p>
        </p:txBody>
      </p:sp>
      <p:sp>
        <p:nvSpPr>
          <p:cNvPr id="22" name="テキスト ボックス 21"/>
          <p:cNvSpPr txBox="1"/>
          <p:nvPr/>
        </p:nvSpPr>
        <p:spPr>
          <a:xfrm>
            <a:off x="3067504" y="1513274"/>
            <a:ext cx="7072889" cy="1585562"/>
          </a:xfrm>
          <a:prstGeom prst="rect">
            <a:avLst/>
          </a:prstGeom>
          <a:noFill/>
        </p:spPr>
        <p:txBody>
          <a:bodyPr wrap="square" rtlCol="0">
            <a:spAutoFit/>
          </a:bodyPr>
          <a:lstStyle/>
          <a:p>
            <a:r>
              <a:rPr lang="ja-JP" altLang="en-US" sz="1213" dirty="0">
                <a:latin typeface="Meiryo UI" panose="020B0604030504040204" pitchFamily="50" charset="-128"/>
                <a:ea typeface="Meiryo UI" panose="020B0604030504040204" pitchFamily="50" charset="-128"/>
              </a:rPr>
              <a:t>浦上天主堂の建設計画は、明治</a:t>
            </a:r>
            <a:r>
              <a:rPr lang="en-US" altLang="ja-JP" sz="1213" dirty="0">
                <a:latin typeface="Meiryo UI" panose="020B0604030504040204" pitchFamily="50" charset="-128"/>
                <a:ea typeface="Meiryo UI" panose="020B0604030504040204" pitchFamily="50" charset="-128"/>
              </a:rPr>
              <a:t>6</a:t>
            </a:r>
            <a:r>
              <a:rPr lang="ja-JP" altLang="en-US" sz="1213" dirty="0">
                <a:latin typeface="Meiryo UI" panose="020B0604030504040204" pitchFamily="50" charset="-128"/>
                <a:ea typeface="Meiryo UI" panose="020B0604030504040204" pitchFamily="50" charset="-128"/>
              </a:rPr>
              <a:t>年（</a:t>
            </a:r>
            <a:r>
              <a:rPr lang="en-US" altLang="ja-JP" sz="1213" dirty="0">
                <a:latin typeface="Meiryo UI" panose="020B0604030504040204" pitchFamily="50" charset="-128"/>
                <a:ea typeface="Meiryo UI" panose="020B0604030504040204" pitchFamily="50" charset="-128"/>
              </a:rPr>
              <a:t>1873</a:t>
            </a:r>
            <a:r>
              <a:rPr lang="ja-JP" altLang="en-US" sz="1213" dirty="0">
                <a:latin typeface="Meiryo UI" panose="020B0604030504040204" pitchFamily="50" charset="-128"/>
                <a:ea typeface="Meiryo UI" panose="020B0604030504040204" pitchFamily="50" charset="-128"/>
              </a:rPr>
              <a:t>）、キリシタン弾圧の禁制をとかれ自由を得た浦上の信徒達によって行なわれました。ところが資金がなかなか集まらず、</a:t>
            </a:r>
            <a:r>
              <a:rPr lang="en-US" altLang="ja-JP" sz="1213" dirty="0">
                <a:latin typeface="Meiryo UI" panose="020B0604030504040204" pitchFamily="50" charset="-128"/>
                <a:ea typeface="Meiryo UI" panose="020B0604030504040204" pitchFamily="50" charset="-128"/>
              </a:rPr>
              <a:t>20</a:t>
            </a:r>
            <a:r>
              <a:rPr lang="ja-JP" altLang="en-US" sz="1213" dirty="0">
                <a:latin typeface="Meiryo UI" panose="020B0604030504040204" pitchFamily="50" charset="-128"/>
                <a:ea typeface="Meiryo UI" panose="020B0604030504040204" pitchFamily="50" charset="-128"/>
              </a:rPr>
              <a:t>年余りの時を経た明治</a:t>
            </a:r>
            <a:r>
              <a:rPr lang="en-US" altLang="ja-JP" sz="1213" dirty="0">
                <a:latin typeface="Meiryo UI" panose="020B0604030504040204" pitchFamily="50" charset="-128"/>
                <a:ea typeface="Meiryo UI" panose="020B0604030504040204" pitchFamily="50" charset="-128"/>
              </a:rPr>
              <a:t>28</a:t>
            </a:r>
            <a:r>
              <a:rPr lang="ja-JP" altLang="en-US" sz="1213" dirty="0">
                <a:latin typeface="Meiryo UI" panose="020B0604030504040204" pitchFamily="50" charset="-128"/>
                <a:ea typeface="Meiryo UI" panose="020B0604030504040204" pitchFamily="50" charset="-128"/>
              </a:rPr>
              <a:t>年（</a:t>
            </a:r>
            <a:r>
              <a:rPr lang="en-US" altLang="ja-JP" sz="1213" dirty="0">
                <a:latin typeface="Meiryo UI" panose="020B0604030504040204" pitchFamily="50" charset="-128"/>
                <a:ea typeface="Meiryo UI" panose="020B0604030504040204" pitchFamily="50" charset="-128"/>
              </a:rPr>
              <a:t>1895</a:t>
            </a:r>
            <a:r>
              <a:rPr lang="ja-JP" altLang="en-US" sz="1213" dirty="0">
                <a:latin typeface="Meiryo UI" panose="020B0604030504040204" pitchFamily="50" charset="-128"/>
                <a:ea typeface="Meiryo UI" panose="020B0604030504040204" pitchFamily="50" charset="-128"/>
              </a:rPr>
              <a:t>）、やっとフレノ神父の設計による教会の建設が開始し、大正</a:t>
            </a:r>
            <a:r>
              <a:rPr lang="en-US" altLang="ja-JP" sz="1213" dirty="0">
                <a:latin typeface="Meiryo UI" panose="020B0604030504040204" pitchFamily="50" charset="-128"/>
                <a:ea typeface="Meiryo UI" panose="020B0604030504040204" pitchFamily="50" charset="-128"/>
              </a:rPr>
              <a:t>3</a:t>
            </a:r>
            <a:r>
              <a:rPr lang="ja-JP" altLang="en-US" sz="1213" dirty="0">
                <a:latin typeface="Meiryo UI" panose="020B0604030504040204" pitchFamily="50" charset="-128"/>
                <a:ea typeface="Meiryo UI" panose="020B0604030504040204" pitchFamily="50" charset="-128"/>
              </a:rPr>
              <a:t>年（</a:t>
            </a:r>
            <a:r>
              <a:rPr lang="en-US" altLang="ja-JP" sz="1213" dirty="0">
                <a:latin typeface="Meiryo UI" panose="020B0604030504040204" pitchFamily="50" charset="-128"/>
                <a:ea typeface="Meiryo UI" panose="020B0604030504040204" pitchFamily="50" charset="-128"/>
              </a:rPr>
              <a:t>1914</a:t>
            </a:r>
            <a:r>
              <a:rPr lang="ja-JP" altLang="en-US" sz="1213" dirty="0">
                <a:latin typeface="Meiryo UI" panose="020B0604030504040204" pitchFamily="50" charset="-128"/>
                <a:ea typeface="Meiryo UI" panose="020B0604030504040204" pitchFamily="50" charset="-128"/>
              </a:rPr>
              <a:t>）に東洋一のレンガ造りのロマネスク様式大聖堂として献堂式があげられました。</a:t>
            </a:r>
          </a:p>
          <a:p>
            <a:r>
              <a:rPr lang="ja-JP" altLang="en-US" sz="1213" dirty="0">
                <a:latin typeface="Meiryo UI" panose="020B0604030504040204" pitchFamily="50" charset="-128"/>
                <a:ea typeface="Meiryo UI" panose="020B0604030504040204" pitchFamily="50" charset="-128"/>
              </a:rPr>
              <a:t> 正面双塔にフランス製のアンジェラスの鐘が備えられましたが、昭和</a:t>
            </a:r>
            <a:r>
              <a:rPr lang="en-US" altLang="ja-JP" sz="1213" dirty="0">
                <a:latin typeface="Meiryo UI" panose="020B0604030504040204" pitchFamily="50" charset="-128"/>
                <a:ea typeface="Meiryo UI" panose="020B0604030504040204" pitchFamily="50" charset="-128"/>
              </a:rPr>
              <a:t>20</a:t>
            </a:r>
            <a:r>
              <a:rPr lang="ja-JP" altLang="en-US" sz="1213" dirty="0">
                <a:latin typeface="Meiryo UI" panose="020B0604030504040204" pitchFamily="50" charset="-128"/>
                <a:ea typeface="Meiryo UI" panose="020B0604030504040204" pitchFamily="50" charset="-128"/>
              </a:rPr>
              <a:t>年（</a:t>
            </a:r>
            <a:r>
              <a:rPr lang="en-US" altLang="ja-JP" sz="1213" dirty="0">
                <a:latin typeface="Meiryo UI" panose="020B0604030504040204" pitchFamily="50" charset="-128"/>
                <a:ea typeface="Meiryo UI" panose="020B0604030504040204" pitchFamily="50" charset="-128"/>
              </a:rPr>
              <a:t>1945</a:t>
            </a:r>
            <a:r>
              <a:rPr lang="ja-JP" altLang="en-US" sz="1213" dirty="0">
                <a:latin typeface="Meiryo UI" panose="020B0604030504040204" pitchFamily="50" charset="-128"/>
                <a:ea typeface="Meiryo UI" panose="020B0604030504040204" pitchFamily="50" charset="-128"/>
              </a:rPr>
              <a:t>）、原爆で建物は破壊され、アンジェラスの鐘も鐘楼とともに崩れ落ちました。現在の建物は昭和</a:t>
            </a:r>
            <a:r>
              <a:rPr lang="en-US" altLang="ja-JP" sz="1213" dirty="0">
                <a:latin typeface="Meiryo UI" panose="020B0604030504040204" pitchFamily="50" charset="-128"/>
                <a:ea typeface="Meiryo UI" panose="020B0604030504040204" pitchFamily="50" charset="-128"/>
              </a:rPr>
              <a:t>34</a:t>
            </a:r>
            <a:r>
              <a:rPr lang="ja-JP" altLang="en-US" sz="1213" dirty="0">
                <a:latin typeface="Meiryo UI" panose="020B0604030504040204" pitchFamily="50" charset="-128"/>
                <a:ea typeface="Meiryo UI" panose="020B0604030504040204" pitchFamily="50" charset="-128"/>
              </a:rPr>
              <a:t>年（</a:t>
            </a:r>
            <a:r>
              <a:rPr lang="en-US" altLang="ja-JP" sz="1213" dirty="0">
                <a:latin typeface="Meiryo UI" panose="020B0604030504040204" pitchFamily="50" charset="-128"/>
                <a:ea typeface="Meiryo UI" panose="020B0604030504040204" pitchFamily="50" charset="-128"/>
              </a:rPr>
              <a:t>1959</a:t>
            </a:r>
            <a:r>
              <a:rPr lang="ja-JP" altLang="en-US" sz="1213" dirty="0">
                <a:latin typeface="Meiryo UI" panose="020B0604030504040204" pitchFamily="50" charset="-128"/>
                <a:ea typeface="Meiryo UI" panose="020B0604030504040204" pitchFamily="50" charset="-128"/>
              </a:rPr>
              <a:t>）に鉄筋コンクリートで再建されたもので、昭和</a:t>
            </a:r>
            <a:r>
              <a:rPr lang="en-US" altLang="ja-JP" sz="1213" dirty="0">
                <a:latin typeface="Meiryo UI" panose="020B0604030504040204" pitchFamily="50" charset="-128"/>
                <a:ea typeface="Meiryo UI" panose="020B0604030504040204" pitchFamily="50" charset="-128"/>
              </a:rPr>
              <a:t>55</a:t>
            </a:r>
            <a:r>
              <a:rPr lang="ja-JP" altLang="en-US" sz="1213" dirty="0">
                <a:latin typeface="Meiryo UI" panose="020B0604030504040204" pitchFamily="50" charset="-128"/>
                <a:ea typeface="Meiryo UI" panose="020B0604030504040204" pitchFamily="50" charset="-128"/>
              </a:rPr>
              <a:t>年（</a:t>
            </a:r>
            <a:r>
              <a:rPr lang="en-US" altLang="ja-JP" sz="1213" dirty="0">
                <a:latin typeface="Meiryo UI" panose="020B0604030504040204" pitchFamily="50" charset="-128"/>
                <a:ea typeface="Meiryo UI" panose="020B0604030504040204" pitchFamily="50" charset="-128"/>
              </a:rPr>
              <a:t>1980</a:t>
            </a:r>
            <a:r>
              <a:rPr lang="ja-JP" altLang="en-US" sz="1213" dirty="0">
                <a:latin typeface="Meiryo UI" panose="020B0604030504040204" pitchFamily="50" charset="-128"/>
                <a:ea typeface="Meiryo UI" panose="020B0604030504040204" pitchFamily="50" charset="-128"/>
              </a:rPr>
              <a:t>）、レンガタイルで改装し、往時の姿に復元されました。周囲には被爆遺構の石像などが配され、今も原爆の爆風に耐えた一方のアンジェラスの鐘が時を告げています。</a:t>
            </a:r>
          </a:p>
        </p:txBody>
      </p:sp>
      <p:cxnSp>
        <p:nvCxnSpPr>
          <p:cNvPr id="23" name="直線コネクタ 22"/>
          <p:cNvCxnSpPr/>
          <p:nvPr/>
        </p:nvCxnSpPr>
        <p:spPr>
          <a:xfrm>
            <a:off x="427963" y="4508889"/>
            <a:ext cx="9885106" cy="7674"/>
          </a:xfrm>
          <a:prstGeom prst="line">
            <a:avLst/>
          </a:prstGeom>
          <a:ln w="38100">
            <a:solidFill>
              <a:schemeClr val="accent2">
                <a:lumMod val="75000"/>
              </a:schemeClr>
            </a:solidFill>
          </a:ln>
        </p:spPr>
        <p:style>
          <a:lnRef idx="3">
            <a:schemeClr val="accent1"/>
          </a:lnRef>
          <a:fillRef idx="0">
            <a:schemeClr val="accent1"/>
          </a:fillRef>
          <a:effectRef idx="2">
            <a:schemeClr val="accent1"/>
          </a:effectRef>
          <a:fontRef idx="minor">
            <a:schemeClr val="tx1"/>
          </a:fontRef>
        </p:style>
      </p:cxnSp>
      <p:sp>
        <p:nvSpPr>
          <p:cNvPr id="26" name="テキスト ボックス 25"/>
          <p:cNvSpPr txBox="1"/>
          <p:nvPr/>
        </p:nvSpPr>
        <p:spPr>
          <a:xfrm>
            <a:off x="456171" y="4226942"/>
            <a:ext cx="1188072" cy="300291"/>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スポット</a:t>
            </a:r>
            <a:r>
              <a:rPr lang="en-US" altLang="ja-JP" sz="1323" dirty="0">
                <a:latin typeface="Meiryo UI" panose="020B0604030504040204" pitchFamily="50" charset="-128"/>
                <a:ea typeface="Meiryo UI" panose="020B0604030504040204" pitchFamily="50" charset="-128"/>
              </a:rPr>
              <a:t>6</a:t>
            </a:r>
            <a:r>
              <a:rPr lang="ja-JP" altLang="en-US" sz="1323" dirty="0">
                <a:latin typeface="Meiryo UI" panose="020B0604030504040204" pitchFamily="50" charset="-128"/>
                <a:ea typeface="Meiryo UI" panose="020B0604030504040204" pitchFamily="50" charset="-128"/>
              </a:rPr>
              <a:t>　</a:t>
            </a:r>
          </a:p>
        </p:txBody>
      </p:sp>
      <p:sp>
        <p:nvSpPr>
          <p:cNvPr id="27" name="テキスト ボックス 26"/>
          <p:cNvSpPr txBox="1"/>
          <p:nvPr/>
        </p:nvSpPr>
        <p:spPr>
          <a:xfrm>
            <a:off x="1506988" y="4226942"/>
            <a:ext cx="5556542"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ルルドロザリオ記念碑</a:t>
            </a:r>
            <a:endParaRPr lang="ja-JP" altLang="en-US" sz="1543" dirty="0">
              <a:latin typeface="Meiryo UI" panose="020B0604030504040204" pitchFamily="50" charset="-128"/>
              <a:ea typeface="Meiryo UI" panose="020B0604030504040204" pitchFamily="50" charset="-128"/>
            </a:endParaRPr>
          </a:p>
        </p:txBody>
      </p:sp>
      <p:sp>
        <p:nvSpPr>
          <p:cNvPr id="32" name="テキスト ボックス 31"/>
          <p:cNvSpPr txBox="1"/>
          <p:nvPr/>
        </p:nvSpPr>
        <p:spPr>
          <a:xfrm>
            <a:off x="3067504" y="4599389"/>
            <a:ext cx="6999390" cy="1212255"/>
          </a:xfrm>
          <a:prstGeom prst="rect">
            <a:avLst/>
          </a:prstGeom>
          <a:noFill/>
        </p:spPr>
        <p:txBody>
          <a:bodyPr wrap="square" rtlCol="0">
            <a:spAutoFit/>
          </a:bodyPr>
          <a:lstStyle/>
          <a:p>
            <a:r>
              <a:rPr lang="ja-JP" altLang="en-US" sz="1213" dirty="0">
                <a:latin typeface="Meiryo UI" panose="020B0604030504040204" pitchFamily="50" charset="-128"/>
                <a:ea typeface="Meiryo UI" panose="020B0604030504040204" pitchFamily="50" charset="-128"/>
              </a:rPr>
              <a:t>コンベンツアル聖フランシスコ会のコルベ神父は</a:t>
            </a:r>
            <a:r>
              <a:rPr lang="en-US" altLang="ja-JP" sz="1213" dirty="0">
                <a:latin typeface="Meiryo UI" panose="020B0604030504040204" pitchFamily="50" charset="-128"/>
                <a:ea typeface="Meiryo UI" panose="020B0604030504040204" pitchFamily="50" charset="-128"/>
              </a:rPr>
              <a:t>1930</a:t>
            </a:r>
            <a:r>
              <a:rPr lang="ja-JP" altLang="en-US" sz="1213" dirty="0">
                <a:latin typeface="Meiryo UI" panose="020B0604030504040204" pitchFamily="50" charset="-128"/>
                <a:ea typeface="Meiryo UI" panose="020B0604030504040204" pitchFamily="50" charset="-128"/>
              </a:rPr>
              <a:t>年に長崎にきて聖母の騎士修道院を作り、</a:t>
            </a:r>
            <a:r>
              <a:rPr lang="en-US" altLang="ja-JP" sz="1213" dirty="0">
                <a:latin typeface="Meiryo UI" panose="020B0604030504040204" pitchFamily="50" charset="-128"/>
                <a:ea typeface="Meiryo UI" panose="020B0604030504040204" pitchFamily="50" charset="-128"/>
              </a:rPr>
              <a:t>6</a:t>
            </a:r>
            <a:r>
              <a:rPr lang="ja-JP" altLang="en-US" sz="1213" dirty="0">
                <a:latin typeface="Meiryo UI" panose="020B0604030504040204" pitchFamily="50" charset="-128"/>
                <a:ea typeface="Meiryo UI" panose="020B0604030504040204" pitchFamily="50" charset="-128"/>
              </a:rPr>
              <a:t>年後に祖国ポーランドに戻りますが、アウシュビッツの収容所で身代わりとなってなくなりました。コルベ神父がフランスのルルドに似た洞窟を本河内の修道院の近くに見つけ、神父がポーランドへ帰国後、ルルドができました。</a:t>
            </a:r>
            <a:r>
              <a:rPr lang="en-US" altLang="ja-JP" sz="1213" dirty="0">
                <a:latin typeface="Meiryo UI" panose="020B0604030504040204" pitchFamily="50" charset="-128"/>
                <a:ea typeface="Meiryo UI" panose="020B0604030504040204" pitchFamily="50" charset="-128"/>
              </a:rPr>
              <a:t>1981</a:t>
            </a:r>
            <a:r>
              <a:rPr lang="ja-JP" altLang="en-US" sz="1213" dirty="0">
                <a:latin typeface="Meiryo UI" panose="020B0604030504040204" pitchFamily="50" charset="-128"/>
                <a:ea typeface="Meiryo UI" panose="020B0604030504040204" pitchFamily="50" charset="-128"/>
              </a:rPr>
              <a:t>（昭和</a:t>
            </a:r>
            <a:r>
              <a:rPr lang="en-US" altLang="ja-JP" sz="1213" dirty="0">
                <a:latin typeface="Meiryo UI" panose="020B0604030504040204" pitchFamily="50" charset="-128"/>
                <a:ea typeface="Meiryo UI" panose="020B0604030504040204" pitchFamily="50" charset="-128"/>
              </a:rPr>
              <a:t>56</a:t>
            </a:r>
            <a:r>
              <a:rPr lang="ja-JP" altLang="en-US" sz="1213" dirty="0">
                <a:latin typeface="Meiryo UI" panose="020B0604030504040204" pitchFamily="50" charset="-128"/>
                <a:ea typeface="Meiryo UI" panose="020B0604030504040204" pitchFamily="50" charset="-128"/>
              </a:rPr>
              <a:t>）年来日の教皇ヨハネ・パウロ</a:t>
            </a:r>
            <a:r>
              <a:rPr lang="en-US" altLang="ja-JP" sz="1213" dirty="0">
                <a:latin typeface="Meiryo UI" panose="020B0604030504040204" pitchFamily="50" charset="-128"/>
                <a:ea typeface="Meiryo UI" panose="020B0604030504040204" pitchFamily="50" charset="-128"/>
              </a:rPr>
              <a:t>2</a:t>
            </a:r>
            <a:r>
              <a:rPr lang="ja-JP" altLang="en-US" sz="1213" dirty="0">
                <a:latin typeface="Meiryo UI" panose="020B0604030504040204" pitchFamily="50" charset="-128"/>
                <a:ea typeface="Meiryo UI" panose="020B0604030504040204" pitchFamily="50" charset="-128"/>
              </a:rPr>
              <a:t>世は同郷のコルベ神父ゆかりの本河内を訪れ、</a:t>
            </a:r>
            <a:r>
              <a:rPr lang="en-US" altLang="ja-JP" sz="1213" dirty="0">
                <a:latin typeface="Meiryo UI" panose="020B0604030504040204" pitchFamily="50" charset="-128"/>
                <a:ea typeface="Meiryo UI" panose="020B0604030504040204" pitchFamily="50" charset="-128"/>
              </a:rPr>
              <a:t>1982</a:t>
            </a:r>
            <a:r>
              <a:rPr lang="ja-JP" altLang="en-US" sz="1213" dirty="0">
                <a:latin typeface="Meiryo UI" panose="020B0604030504040204" pitchFamily="50" charset="-128"/>
                <a:ea typeface="Meiryo UI" panose="020B0604030504040204" pitchFamily="50" charset="-128"/>
              </a:rPr>
              <a:t>年にコルベ神父は聖人となり、ルルドは神父ゆかりの巡礼地となりました。下には、コルベ神父と神父と共に来たゼノ修道士の功績を紹介する聖コルベ記念館があります。</a:t>
            </a:r>
          </a:p>
        </p:txBody>
      </p:sp>
      <p:pic>
        <p:nvPicPr>
          <p:cNvPr id="2" name="図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8962" y="4657229"/>
            <a:ext cx="2523374" cy="2018699"/>
          </a:xfrm>
          <a:prstGeom prst="rect">
            <a:avLst/>
          </a:prstGeom>
        </p:spPr>
      </p:pic>
      <p:pic>
        <p:nvPicPr>
          <p:cNvPr id="5" name="図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6172" y="1513274"/>
            <a:ext cx="2512364" cy="2015850"/>
          </a:xfrm>
          <a:prstGeom prst="rect">
            <a:avLst/>
          </a:prstGeom>
        </p:spPr>
      </p:pic>
    </p:spTree>
    <p:extLst>
      <p:ext uri="{BB962C8B-B14F-4D97-AF65-F5344CB8AC3E}">
        <p14:creationId xmlns:p14="http://schemas.microsoft.com/office/powerpoint/2010/main" val="2572355762"/>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3393</TotalTime>
  <Words>1710</Words>
  <Application>Microsoft Office PowerPoint</Application>
  <PresentationFormat>ユーザー設定</PresentationFormat>
  <Paragraphs>73</Paragraphs>
  <Slides>4</Slides>
  <Notes>1</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4</vt:i4>
      </vt:variant>
    </vt:vector>
  </HeadingPairs>
  <TitlesOfParts>
    <vt:vector size="9" baseType="lpstr">
      <vt:lpstr>Meiryo UI</vt:lpstr>
      <vt:lpstr>Arial</vt:lpstr>
      <vt:lpstr>Calibri</vt:lpstr>
      <vt:lpstr>Calibri Light</vt:lpstr>
      <vt:lpstr>Office テーマ</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【文化】マナビの翼： 琉球ロマンミニシアター「現代組舞踊を体験」</dc:title>
  <dc:creator>nitca</dc:creator>
  <cp:lastModifiedBy>nitca_012@outlook.jp</cp:lastModifiedBy>
  <cp:revision>207</cp:revision>
  <dcterms:created xsi:type="dcterms:W3CDTF">2015-06-16T13:50:25Z</dcterms:created>
  <dcterms:modified xsi:type="dcterms:W3CDTF">2023-01-24T07:47:16Z</dcterms:modified>
</cp:coreProperties>
</file>