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73" r:id="rId3"/>
    <p:sldId id="275" r:id="rId4"/>
    <p:sldId id="274"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50" autoAdjust="0"/>
    <p:restoredTop sz="96214" autoAdjust="0"/>
  </p:normalViewPr>
  <p:slideViewPr>
    <p:cSldViewPr snapToGrid="0">
      <p:cViewPr varScale="1">
        <p:scale>
          <a:sx n="74" d="100"/>
          <a:sy n="74" d="100"/>
        </p:scale>
        <p:origin x="1858"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2022/10/4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297" y="2300984"/>
            <a:ext cx="10645472" cy="525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07950" y="1023529"/>
            <a:ext cx="7515635"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日本の近代化に貢献した明治日本の産業革命遺産と、それにまつわる長崎の施設や建造物を巡ります。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66111" y="1542889"/>
            <a:ext cx="31926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①旧木型場（三菱長崎造船所資料館）</a:t>
            </a:r>
          </a:p>
        </p:txBody>
      </p:sp>
      <p:sp>
        <p:nvSpPr>
          <p:cNvPr id="19" name="テキスト ボックス 18"/>
          <p:cNvSpPr txBox="1"/>
          <p:nvPr/>
        </p:nvSpPr>
        <p:spPr>
          <a:xfrm>
            <a:off x="4321148" y="1528576"/>
            <a:ext cx="3302437"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②女神大橋</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169381" y="1672566"/>
            <a:ext cx="1304756" cy="400110"/>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貸切バス約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88909" y="1977430"/>
            <a:ext cx="3269808" cy="861774"/>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「旧木型場」は、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1898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年に鋳物工場に併設する木型場として建設されたもので、長崎造船所に現存する最も古い建物です。この建物は、屋根を支える小屋組みのトラスが特徴的な二階建木造煉瓦造りで、明治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年代に建造された現存する木型場としては国内で最大規模です。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258657" y="1973399"/>
            <a:ext cx="3495664" cy="707886"/>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女神大橋（ヴィーナスウィング）は、長崎港によって隔てられた長崎市南部・西部を最短距離で結ぶことで市内中心の交通混雑をやわらげるために建設されました。斜張橋としては、国内で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番目の長さを誇ります。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138558" y="1417228"/>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スタート</a:t>
            </a:r>
          </a:p>
        </p:txBody>
      </p:sp>
      <p:sp>
        <p:nvSpPr>
          <p:cNvPr id="21" name="テキスト ボックス 20"/>
          <p:cNvSpPr txBox="1"/>
          <p:nvPr/>
        </p:nvSpPr>
        <p:spPr>
          <a:xfrm>
            <a:off x="5390890" y="2996069"/>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a:t>
            </a:r>
            <a:r>
              <a:rPr lang="zh-TW" altLang="en-US" sz="1323" dirty="0">
                <a:latin typeface="Meiryo UI" panose="020B0604030504040204" pitchFamily="50" charset="-128"/>
                <a:ea typeface="Meiryo UI" panose="020B0604030504040204" pitchFamily="50" charset="-128"/>
              </a:rPr>
              <a:t>小菅修船場跡</a:t>
            </a:r>
            <a:endParaRPr lang="ja-JP" altLang="en-US" sz="1323"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904024" y="2621539"/>
            <a:ext cx="150712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貸切バス約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3857179" y="2873929"/>
            <a:ext cx="1571811" cy="553998"/>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貸切バス約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297965" y="3388323"/>
            <a:ext cx="4154683" cy="553998"/>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長崎市小菅町にある国の史跡。幕末、薩摩藩とグラバーらによって作られました。スリップドック、煉瓦造りの曳揚げ小屋、グラバーが英国から輸入した曳揚げ装置などからなります。当時の船架の形状から」ソロバンドック」の名で親しまれてい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201448" y="3311379"/>
            <a:ext cx="3910041" cy="861774"/>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1863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スコットランド出身の貿易商トーマス・ブレーク・グラバーの住宅兼オフィスとして建設されました。グラバー園は、世界文化遺産に登録された旧グラバー住宅・旧リンガー住宅・旧オルト住宅を中心に、市内に点在していた明治時代の洋風建築を移築復元した施設です。異国情緒あふれる観光名所としてたくさんの人々に親しまれ、毎年多くの観光客が訪れてい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267795" y="2940910"/>
            <a:ext cx="3689238"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④旧グラバー住宅（グラバー</a:t>
            </a:r>
            <a:r>
              <a:rPr lang="zh-TW" altLang="en-US" sz="1323" dirty="0">
                <a:latin typeface="Meiryo UI" panose="020B0604030504040204" pitchFamily="50" charset="-128"/>
                <a:ea typeface="Meiryo UI" panose="020B0604030504040204" pitchFamily="50" charset="-128"/>
              </a:rPr>
              <a:t>園</a:t>
            </a:r>
            <a:r>
              <a:rPr lang="ja-JP" altLang="en-US" sz="1323" dirty="0">
                <a:latin typeface="Meiryo UI" panose="020B0604030504040204" pitchFamily="50" charset="-128"/>
                <a:ea typeface="Meiryo UI" panose="020B0604030504040204" pitchFamily="50" charset="-128"/>
              </a:rPr>
              <a:t>内）</a:t>
            </a:r>
          </a:p>
        </p:txBody>
      </p:sp>
      <p:sp>
        <p:nvSpPr>
          <p:cNvPr id="48" name="テキスト ボックス 47"/>
          <p:cNvSpPr txBox="1"/>
          <p:nvPr/>
        </p:nvSpPr>
        <p:spPr>
          <a:xfrm>
            <a:off x="8671532"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60" name="テキスト ボックス 59"/>
          <p:cNvSpPr txBox="1"/>
          <p:nvPr/>
        </p:nvSpPr>
        <p:spPr>
          <a:xfrm>
            <a:off x="266111" y="5814983"/>
            <a:ext cx="2721999"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⑥ジャイアント・カンチレバークレーン</a:t>
            </a:r>
            <a:endParaRPr lang="ja-JP" altLang="en-US" sz="1543"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211546" y="6201379"/>
            <a:ext cx="2766604" cy="861774"/>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1909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年に建てられた日本に残る同型としては最も古い電動クレーン。現在も工場で作られた製品の積み降ろしなどに使われているため非公開となっていますが、対岸の水辺の森公園などから望むことができます。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657258" y="6318875"/>
            <a:ext cx="2836521" cy="553998"/>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長崎の港「大浪止」他より、世界遺産の軍艦島等をめぐるクルーズコースです。鶴の港と呼ばれた長崎港を巡ります。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411" y="1069893"/>
            <a:ext cx="2488511" cy="1866382"/>
          </a:xfrm>
          <a:prstGeom prst="rect">
            <a:avLst/>
          </a:prstGeom>
        </p:spPr>
      </p:pic>
      <p:sp>
        <p:nvSpPr>
          <p:cNvPr id="11" name="角丸四角形吹き出し 10"/>
          <p:cNvSpPr/>
          <p:nvPr/>
        </p:nvSpPr>
        <p:spPr>
          <a:xfrm>
            <a:off x="9001381" y="263747"/>
            <a:ext cx="1432290" cy="235141"/>
          </a:xfrm>
          <a:prstGeom prst="wedgeRoundRectCallout">
            <a:avLst>
              <a:gd name="adj1" fmla="val -33674"/>
              <a:gd name="adj2" fmla="val 8314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dirty="0">
                <a:solidFill>
                  <a:srgbClr val="002060"/>
                </a:solidFill>
                <a:latin typeface="メイリオ" panose="020B0604030504040204" pitchFamily="50" charset="-128"/>
                <a:ea typeface="メイリオ" panose="020B0604030504040204" pitchFamily="50" charset="-128"/>
              </a:rPr>
              <a:t>軍艦島クルーズ除く</a:t>
            </a:r>
          </a:p>
        </p:txBody>
      </p:sp>
      <p:grpSp>
        <p:nvGrpSpPr>
          <p:cNvPr id="3" name="グループ化 2"/>
          <p:cNvGrpSpPr/>
          <p:nvPr/>
        </p:nvGrpSpPr>
        <p:grpSpPr>
          <a:xfrm>
            <a:off x="3530136" y="5611745"/>
            <a:ext cx="2632528" cy="672951"/>
            <a:chOff x="3657258" y="5277436"/>
            <a:chExt cx="2632528" cy="672951"/>
          </a:xfrm>
        </p:grpSpPr>
        <p:sp>
          <p:nvSpPr>
            <p:cNvPr id="59" name="テキスト ボックス 58"/>
            <p:cNvSpPr txBox="1"/>
            <p:nvPr/>
          </p:nvSpPr>
          <p:spPr>
            <a:xfrm>
              <a:off x="3821759" y="5397753"/>
              <a:ext cx="2468027"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⑦大波止より軍艦島クルーズ、</a:t>
              </a:r>
              <a:endParaRPr lang="en-US" altLang="ja-JP" sz="1323" dirty="0">
                <a:latin typeface="Meiryo UI" panose="020B0604030504040204" pitchFamily="50" charset="-128"/>
                <a:ea typeface="Meiryo UI" panose="020B0604030504040204" pitchFamily="50" charset="-128"/>
              </a:endParaRPr>
            </a:p>
            <a:p>
              <a:pPr algn="ctr"/>
              <a:r>
                <a:rPr lang="ja-JP" altLang="en-US" sz="1323" dirty="0">
                  <a:latin typeface="Meiryo UI" panose="020B0604030504040204" pitchFamily="50" charset="-128"/>
                  <a:ea typeface="Meiryo UI" panose="020B0604030504040204" pitchFamily="50" charset="-128"/>
                </a:rPr>
                <a:t>高島航路、長崎港めぐり</a:t>
              </a:r>
              <a:endParaRPr lang="ja-JP" altLang="en-US" sz="1543" dirty="0">
                <a:latin typeface="Meiryo UI" panose="020B0604030504040204" pitchFamily="50" charset="-128"/>
                <a:ea typeface="Meiryo UI" panose="020B0604030504040204" pitchFamily="50" charset="-128"/>
              </a:endParaRPr>
            </a:p>
          </p:txBody>
        </p:sp>
        <p:sp>
          <p:nvSpPr>
            <p:cNvPr id="84" name="角丸四角形 83"/>
            <p:cNvSpPr/>
            <p:nvPr/>
          </p:nvSpPr>
          <p:spPr>
            <a:xfrm>
              <a:off x="3657258" y="5277436"/>
              <a:ext cx="454923"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ゴール</a:t>
              </a:r>
            </a:p>
          </p:txBody>
        </p:sp>
      </p:grpSp>
      <p:sp>
        <p:nvSpPr>
          <p:cNvPr id="2" name="正方形/長方形 1"/>
          <p:cNvSpPr/>
          <p:nvPr/>
        </p:nvSpPr>
        <p:spPr>
          <a:xfrm>
            <a:off x="8486775" y="4016130"/>
            <a:ext cx="581281" cy="86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rotWithShape="1">
          <a:blip r:embed="rId4" cstate="print">
            <a:extLst>
              <a:ext uri="{28A0092B-C50C-407E-A947-70E740481C1C}">
                <a14:useLocalDpi xmlns:a14="http://schemas.microsoft.com/office/drawing/2010/main" val="0"/>
              </a:ext>
            </a:extLst>
          </a:blip>
          <a:srcRect l="2376" t="3009" r="3023" b="3730"/>
          <a:stretch/>
        </p:blipFill>
        <p:spPr>
          <a:xfrm>
            <a:off x="6508249" y="4010142"/>
            <a:ext cx="4070879" cy="3457458"/>
          </a:xfrm>
          <a:prstGeom prst="rect">
            <a:avLst/>
          </a:prstGeom>
          <a:ln w="38100">
            <a:solidFill>
              <a:schemeClr val="accent5">
                <a:lumMod val="50000"/>
              </a:schemeClr>
            </a:solidFill>
          </a:ln>
        </p:spPr>
      </p:pic>
      <p:sp>
        <p:nvSpPr>
          <p:cNvPr id="33" name="テキスト ボックス 32"/>
          <p:cNvSpPr txBox="1"/>
          <p:nvPr/>
        </p:nvSpPr>
        <p:spPr>
          <a:xfrm>
            <a:off x="267795" y="4505499"/>
            <a:ext cx="2729405"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⑤軍艦島デジタルミュージアム</a:t>
            </a:r>
          </a:p>
        </p:txBody>
      </p:sp>
      <p:sp>
        <p:nvSpPr>
          <p:cNvPr id="34" name="テキスト ボックス 33"/>
          <p:cNvSpPr txBox="1"/>
          <p:nvPr/>
        </p:nvSpPr>
        <p:spPr>
          <a:xfrm>
            <a:off x="1108852" y="4200828"/>
            <a:ext cx="150712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01449" y="4883359"/>
            <a:ext cx="4980152" cy="553998"/>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世界文化遺産に登録された軍艦島。全長</a:t>
            </a:r>
            <a:r>
              <a:rPr lang="en-US" altLang="ja-JP" sz="1000" dirty="0">
                <a:latin typeface="Meiryo UI" panose="020B0604030504040204" pitchFamily="50" charset="-128"/>
                <a:ea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rPr>
              <a:t>メートルの巨大スクリーンを使った壁面マッピングや</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採炭現場を再現した</a:t>
            </a:r>
            <a:r>
              <a:rPr lang="en-US" altLang="ja-JP" sz="1000" dirty="0">
                <a:latin typeface="Meiryo UI" panose="020B0604030504040204" pitchFamily="50" charset="-128"/>
                <a:ea typeface="Meiryo UI" panose="020B0604030504040204" pitchFamily="50" charset="-128"/>
              </a:rPr>
              <a:t>3D</a:t>
            </a:r>
            <a:r>
              <a:rPr lang="ja-JP" altLang="en-US" sz="1000" dirty="0">
                <a:latin typeface="Meiryo UI" panose="020B0604030504040204" pitchFamily="50" charset="-128"/>
                <a:ea typeface="Meiryo UI" panose="020B0604030504040204" pitchFamily="50" charset="-128"/>
              </a:rPr>
              <a:t>映像など、最先端のデジタル技術を駆使し、軍艦島が栄えていた当時</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の暮らしや島の様子を類似体験できるミュージアム。</a:t>
            </a:r>
          </a:p>
        </p:txBody>
      </p:sp>
      <p:sp>
        <p:nvSpPr>
          <p:cNvPr id="37" name="テキスト ボックス 36"/>
          <p:cNvSpPr txBox="1"/>
          <p:nvPr/>
        </p:nvSpPr>
        <p:spPr>
          <a:xfrm>
            <a:off x="1108852" y="5496228"/>
            <a:ext cx="150712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664556" y="5873091"/>
            <a:ext cx="1304756" cy="400110"/>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a:spcBef>
                <a:spcPct val="50000"/>
              </a:spcBef>
            </a:pPr>
            <a:r>
              <a:rPr lang="ja-JP" altLang="en-US" sz="220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560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小菅修船場跡</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3067504" y="1513274"/>
            <a:ext cx="7072889" cy="1958870"/>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日本最古の蒸気機関を動力とする曳揚げ装置を整備した洋式スリップ・ドッグが小菅修船場です。船をボイラー型蒸気機関の力で曳き揚げるために設置されたレール上の船を載せる台（船架、現存しない）がそろばん状に見えたため、通称「ソロバンドック」の名で親しまれてい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修船場は、外国船の修理を目的としてトーマス・ブレイク・グラバーが薩摩藩士ら（小松帯刀・五代才助</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友厚</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）と計画し、スコットランドから曳揚げ装置一式を取り寄せ、明治元年（</a:t>
            </a:r>
            <a:r>
              <a:rPr lang="en-US" altLang="ja-JP" sz="1213" dirty="0">
                <a:latin typeface="Meiryo UI" panose="020B0604030504040204" pitchFamily="50" charset="-128"/>
                <a:ea typeface="Meiryo UI" panose="020B0604030504040204" pitchFamily="50" charset="-128"/>
              </a:rPr>
              <a:t>1869</a:t>
            </a:r>
            <a:r>
              <a:rPr lang="ja-JP" altLang="en-US" sz="1213" dirty="0">
                <a:latin typeface="Meiryo UI" panose="020B0604030504040204" pitchFamily="50" charset="-128"/>
                <a:ea typeface="Meiryo UI" panose="020B0604030504040204" pitchFamily="50" charset="-128"/>
              </a:rPr>
              <a:t>）に完成しました。</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このドックは、翌年明治新政府が買収、長崎製鉄所が管理し、明治</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1887</a:t>
            </a:r>
            <a:r>
              <a:rPr lang="ja-JP" altLang="en-US" sz="1213" dirty="0">
                <a:latin typeface="Meiryo UI" panose="020B0604030504040204" pitchFamily="50" charset="-128"/>
                <a:ea typeface="Meiryo UI" panose="020B0604030504040204" pitchFamily="50" charset="-128"/>
              </a:rPr>
              <a:t>年）に三菱の所有となり現在に至っています。</a:t>
            </a:r>
          </a:p>
          <a:p>
            <a:r>
              <a:rPr lang="ja-JP" altLang="en-US" sz="1213" dirty="0">
                <a:latin typeface="Meiryo UI" panose="020B0604030504040204" pitchFamily="50" charset="-128"/>
                <a:ea typeface="Meiryo UI" panose="020B0604030504040204" pitchFamily="50" charset="-128"/>
              </a:rPr>
              <a:t>また、曳揚げ小屋は現存する日本最古の本格的な煉瓦造の建物です。現在は国の史跡に指定されています。</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1" y="4169792"/>
            <a:ext cx="1188072" cy="300291"/>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169792"/>
            <a:ext cx="5556542"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en-US" altLang="ja-JP" sz="1323" dirty="0">
              <a:latin typeface="Meiryo UI" panose="020B0604030504040204" pitchFamily="50" charset="-128"/>
              <a:ea typeface="Meiryo UI" panose="020B0604030504040204" pitchFamily="50" charset="-128"/>
            </a:endParaRPr>
          </a:p>
        </p:txBody>
      </p:sp>
      <p:sp>
        <p:nvSpPr>
          <p:cNvPr id="19" name="角丸四角形吹き出し 18"/>
          <p:cNvSpPr/>
          <p:nvPr/>
        </p:nvSpPr>
        <p:spPr>
          <a:xfrm>
            <a:off x="9001381" y="288023"/>
            <a:ext cx="1432290" cy="235141"/>
          </a:xfrm>
          <a:prstGeom prst="wedgeRoundRectCallout">
            <a:avLst>
              <a:gd name="adj1" fmla="val -33674"/>
              <a:gd name="adj2" fmla="val 8314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dirty="0">
                <a:solidFill>
                  <a:srgbClr val="002060"/>
                </a:solidFill>
                <a:latin typeface="メイリオ" panose="020B0604030504040204" pitchFamily="50" charset="-128"/>
                <a:ea typeface="メイリオ" panose="020B0604030504040204" pitchFamily="50" charset="-128"/>
              </a:rPr>
              <a:t>軍艦島クルーズ除く</a:t>
            </a:r>
          </a:p>
        </p:txBody>
      </p:sp>
      <p:sp>
        <p:nvSpPr>
          <p:cNvPr id="20" name="テキスト ボックス 19"/>
          <p:cNvSpPr txBox="1"/>
          <p:nvPr/>
        </p:nvSpPr>
        <p:spPr>
          <a:xfrm>
            <a:off x="3067504" y="4604277"/>
            <a:ext cx="6999390" cy="289213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グラバー園では、　建築当初の場所にある世界文化遺産に登録された旧グラバー住宅や旧リンガー住宅・旧オルト住宅を核に、市内各地に移築復元した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楽しむことができます。旧グラバー住宅は幕末に来崎したトーマス・ブレーク・グラバーが造船や石炭産業の分野で日本に西洋技術を導入して伝えた活動拠点でした。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長崎港、稲佐山をはじめとする緑したたる山々、人々の息づかいが感じられる街並み。偉人たちも魅せられた絶景が広がるとびきりのビュースポットでもあります。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56" y="1532373"/>
            <a:ext cx="2477226" cy="1857920"/>
          </a:xfrm>
          <a:prstGeom prst="rect">
            <a:avLst/>
          </a:prstGeom>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4812" y="4736192"/>
            <a:ext cx="2312500" cy="13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27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a:spcBef>
                <a:spcPct val="50000"/>
              </a:spcBef>
            </a:pPr>
            <a:r>
              <a:rPr lang="ja-JP" altLang="en-US" sz="220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560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cxnSp>
        <p:nvCxnSpPr>
          <p:cNvPr id="23" name="直線コネクタ 22"/>
          <p:cNvCxnSpPr/>
          <p:nvPr/>
        </p:nvCxnSpPr>
        <p:spPr>
          <a:xfrm>
            <a:off x="382287" y="4362433"/>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503946" y="4024090"/>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511687" y="1088873"/>
            <a:ext cx="299566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軍艦島デジタルミュージアム</a:t>
            </a:r>
            <a:endParaRPr lang="ja-JP" altLang="en-US" sz="1323"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2"/>
          <a:srcRect l="53740" t="32816" r="11262" b="27466"/>
          <a:stretch/>
        </p:blipFill>
        <p:spPr>
          <a:xfrm>
            <a:off x="413547" y="1623697"/>
            <a:ext cx="2975404" cy="1898532"/>
          </a:xfrm>
          <a:prstGeom prst="rect">
            <a:avLst/>
          </a:prstGeom>
        </p:spPr>
      </p:pic>
      <p:sp>
        <p:nvSpPr>
          <p:cNvPr id="22" name="テキスト ボックス 21"/>
          <p:cNvSpPr txBox="1"/>
          <p:nvPr/>
        </p:nvSpPr>
        <p:spPr>
          <a:xfrm>
            <a:off x="3401951" y="1655412"/>
            <a:ext cx="7072889"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世界文化遺産に登録された軍艦島。全長</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メートルの巨大スクリーンを使った壁面マッピングや採炭現場を再現した</a:t>
            </a:r>
            <a:r>
              <a:rPr lang="en-US" altLang="ja-JP" sz="1400" dirty="0">
                <a:latin typeface="Meiryo UI" panose="020B0604030504040204" pitchFamily="50" charset="-128"/>
                <a:ea typeface="Meiryo UI" panose="020B0604030504040204" pitchFamily="50" charset="-128"/>
              </a:rPr>
              <a:t>3D</a:t>
            </a:r>
            <a:r>
              <a:rPr lang="ja-JP" altLang="en-US" sz="1400" dirty="0">
                <a:latin typeface="Meiryo UI" panose="020B0604030504040204" pitchFamily="50" charset="-128"/>
                <a:ea typeface="Meiryo UI" panose="020B0604030504040204" pitchFamily="50" charset="-128"/>
              </a:rPr>
              <a:t>映像など、最先端のデジタル技術を駆使し、軍艦島が栄えていた当時の暮らしや島の様子を類似体験できるミュージアム。</a:t>
            </a:r>
            <a:endParaRPr lang="ja-JP" altLang="en-US" sz="1213"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04069" y="4031683"/>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ジャイアント・カンチレバークレーン</a:t>
            </a:r>
          </a:p>
        </p:txBody>
      </p:sp>
      <p:sp>
        <p:nvSpPr>
          <p:cNvPr id="32" name="テキスト ボックス 31"/>
          <p:cNvSpPr txBox="1"/>
          <p:nvPr/>
        </p:nvSpPr>
        <p:spPr>
          <a:xfrm>
            <a:off x="3232972" y="4627985"/>
            <a:ext cx="7072889"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長崎港の中央にそびえる、同型としては日本に初めて設置された電動クレーンです。</a:t>
            </a:r>
            <a:r>
              <a:rPr lang="en-US" altLang="ja-JP" sz="1400" dirty="0">
                <a:latin typeface="Meiryo UI" panose="020B0604030504040204" pitchFamily="50" charset="-128"/>
                <a:ea typeface="Meiryo UI" panose="020B0604030504040204" pitchFamily="50" charset="-128"/>
              </a:rPr>
              <a:t>150t</a:t>
            </a:r>
            <a:r>
              <a:rPr lang="ja-JP" altLang="en-US" sz="1400" dirty="0">
                <a:latin typeface="Meiryo UI" panose="020B0604030504040204" pitchFamily="50" charset="-128"/>
                <a:ea typeface="Meiryo UI" panose="020B0604030504040204" pitchFamily="50" charset="-128"/>
              </a:rPr>
              <a:t>の吊上能力を持ち、電動気モーターで駆動するものです。現在も大型製品を出荷する際に活躍する現役の施設です。そのため非公開施設ですが、対岸のグラバー園からはその勇壮な姿を見ることができます。</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また、旧木型場行のシャトルバスからは間近に見ることができます。</a:t>
            </a: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3" y="4522915"/>
            <a:ext cx="2099554" cy="2808379"/>
          </a:xfrm>
          <a:prstGeom prst="rect">
            <a:avLst/>
          </a:prstGeom>
        </p:spPr>
      </p:pic>
    </p:spTree>
    <p:extLst>
      <p:ext uri="{BB962C8B-B14F-4D97-AF65-F5344CB8AC3E}">
        <p14:creationId xmlns:p14="http://schemas.microsoft.com/office/powerpoint/2010/main" val="270388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a:spcBef>
                <a:spcPct val="50000"/>
              </a:spcBef>
            </a:pPr>
            <a:r>
              <a:rPr lang="ja-JP" altLang="en-US" sz="2205"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コース⑤ 明治日本の産業革命遺産を見に行こう！コース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560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477965" y="1087724"/>
            <a:ext cx="5298687"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大波止より軍艦島クルーズ　高島航路、長崎港めぐり</a:t>
            </a:r>
          </a:p>
        </p:txBody>
      </p:sp>
      <p:sp>
        <p:nvSpPr>
          <p:cNvPr id="27" name="テキスト ボックス 26"/>
          <p:cNvSpPr txBox="1"/>
          <p:nvPr/>
        </p:nvSpPr>
        <p:spPr>
          <a:xfrm>
            <a:off x="3186884" y="1600108"/>
            <a:ext cx="7111769" cy="461664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端島</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軍艦島</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は高島炭坑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高島、端島などの海底炭坑群）の内の一つで、高島炭坑の技術に引き継ぎ発展させ、炭鉱の島として開発されました。明治後期には高島炭坑の主力坑となり、日本一の高品質炭を産する海底炭鉱の島として知られました。日本の近代化に大きな役割を果たした重要な遺跡として、平成</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日世界文化遺産「明治日本の産業革命遺産 ～製鉄・製鋼、造船、石炭産業～」として正式登録されました。</a:t>
            </a:r>
          </a:p>
          <a:p>
            <a:r>
              <a:rPr lang="ja-JP" altLang="en-US" sz="1400" dirty="0">
                <a:latin typeface="Meiryo UI" panose="020B0604030504040204" pitchFamily="50" charset="-128"/>
                <a:ea typeface="Meiryo UI" panose="020B0604030504040204" pitchFamily="50" charset="-128"/>
              </a:rPr>
              <a:t>小さな海底炭坑の島は、岸壁が島全体を囲い、高層鉄筋コンクリートが立ち並ぶその外観が軍艦「土佐」に似ているところから「軍艦島」とも呼ばれています。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最盛期の昭和</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1960</a:t>
            </a:r>
            <a:r>
              <a:rPr lang="ja-JP" altLang="en-US" sz="1400" dirty="0">
                <a:latin typeface="Meiryo UI" panose="020B0604030504040204" pitchFamily="50" charset="-128"/>
                <a:ea typeface="Meiryo UI" panose="020B0604030504040204" pitchFamily="50" charset="-128"/>
              </a:rPr>
              <a:t>）には約</a:t>
            </a:r>
            <a:r>
              <a:rPr lang="en-US" altLang="ja-JP" sz="1400" dirty="0">
                <a:latin typeface="Meiryo UI" panose="020B0604030504040204" pitchFamily="50" charset="-128"/>
                <a:ea typeface="Meiryo UI" panose="020B0604030504040204" pitchFamily="50" charset="-128"/>
              </a:rPr>
              <a:t>5,300</a:t>
            </a:r>
            <a:r>
              <a:rPr lang="ja-JP" altLang="en-US" sz="1400" dirty="0">
                <a:latin typeface="Meiryo UI" panose="020B0604030504040204" pitchFamily="50" charset="-128"/>
                <a:ea typeface="Meiryo UI" panose="020B0604030504040204" pitchFamily="50" charset="-128"/>
              </a:rPr>
              <a:t>人もの人が住み、当時の東京都区部の</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倍もの人口密度に達し、島内には小中学校や病院など生活は全て島内で賄えるようになり、映画館やパチンコホールなどの娯楽施設もそろっていました。主要エネルギーが石炭から石油へと移行したことにより昭和</a:t>
            </a:r>
            <a:r>
              <a:rPr lang="en-US" altLang="ja-JP" sz="1400" dirty="0">
                <a:latin typeface="Meiryo UI" panose="020B0604030504040204" pitchFamily="50" charset="-128"/>
                <a:ea typeface="Meiryo UI" panose="020B0604030504040204" pitchFamily="50" charset="-128"/>
              </a:rPr>
              <a:t>49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1974</a:t>
            </a:r>
            <a:r>
              <a:rPr lang="ja-JP" altLang="en-US" sz="1400" dirty="0">
                <a:latin typeface="Meiryo UI" panose="020B0604030504040204" pitchFamily="50" charset="-128"/>
                <a:ea typeface="Meiryo UI" panose="020B0604030504040204" pitchFamily="50" charset="-128"/>
              </a:rPr>
              <a:t>）に閉山、島は無人となりました。</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2009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には一般の方の上陸が可能となり、現在では多くの方が軍艦島上陸ツアーに参加して、軍艦島を訪れています。上陸ツアーでは、主力坑だった第２竪坑跡や、端島炭坑の中枢であったレンガ造りの総合事務所、大正</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1916</a:t>
            </a:r>
            <a:r>
              <a:rPr lang="ja-JP" altLang="en-US" sz="1400" dirty="0">
                <a:latin typeface="Meiryo UI" panose="020B0604030504040204" pitchFamily="50" charset="-128"/>
                <a:ea typeface="Meiryo UI" panose="020B0604030504040204" pitchFamily="50" charset="-128"/>
              </a:rPr>
              <a:t>）年に建てられた日本最古の鉄筋コンクリート造の</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階建て</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号アパートなどを見学通路からご覧いただけます。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軍艦島へ上陸するには各船会社が運航している軍艦島上陸ツアーに参加する必要があります。ただし、天候等により上陸できない場合があります。乗船に関する予約・お問い合わせ等は、各船会社までお問い合わせください。</a:t>
            </a: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47" y="1600108"/>
            <a:ext cx="2590757" cy="1727171"/>
          </a:xfrm>
          <a:prstGeom prst="rect">
            <a:avLst/>
          </a:prstGeom>
        </p:spPr>
      </p:pic>
    </p:spTree>
    <p:extLst>
      <p:ext uri="{BB962C8B-B14F-4D97-AF65-F5344CB8AC3E}">
        <p14:creationId xmlns:p14="http://schemas.microsoft.com/office/powerpoint/2010/main" val="25723557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3607</TotalTime>
  <Words>1672</Words>
  <Application>Microsoft Office PowerPoint</Application>
  <PresentationFormat>ユーザー設定</PresentationFormat>
  <Paragraphs>74</Paragraphs>
  <Slides>4</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225</cp:revision>
  <dcterms:created xsi:type="dcterms:W3CDTF">2015-06-16T13:50:25Z</dcterms:created>
  <dcterms:modified xsi:type="dcterms:W3CDTF">2022-10-04T13:12:26Z</dcterms:modified>
</cp:coreProperties>
</file>