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1" r:id="rId2"/>
    <p:sldId id="267" r:id="rId3"/>
    <p:sldId id="273" r:id="rId4"/>
    <p:sldId id="274" r:id="rId5"/>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7" autoAdjust="0"/>
    <p:restoredTop sz="96214" autoAdjust="0"/>
  </p:normalViewPr>
  <p:slideViewPr>
    <p:cSldViewPr snapToGrid="0">
      <p:cViewPr varScale="1">
        <p:scale>
          <a:sx n="74" d="100"/>
          <a:sy n="74" d="100"/>
        </p:scale>
        <p:origin x="1738" y="8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2022/10/4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297" y="2300984"/>
            <a:ext cx="10645472" cy="5257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7950" y="506569"/>
            <a:ext cx="10490676" cy="476726"/>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コース①</a:t>
            </a:r>
            <a:r>
              <a:rPr lang="ja-JP" altLang="en-US" sz="2200" b="1">
                <a:latin typeface="Meiryo UI" panose="020B0604030504040204" pitchFamily="50" charset="-128"/>
                <a:ea typeface="Meiryo UI" panose="020B0604030504040204" pitchFamily="50" charset="-128"/>
                <a:cs typeface="Meiryo UI" panose="020B0604030504040204" pitchFamily="50" charset="-128"/>
              </a:rPr>
              <a:t>　長崎の</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キリスト教を学ぶコース</a:t>
            </a: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07950" y="1118779"/>
            <a:ext cx="8410408" cy="3405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長崎の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キリスト教の歴史は長崎抜きには語れない。発展、受難、そして復活・・・。貴重な資料も数多く点在しています。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5" name="直線コネクタ 104"/>
          <p:cNvCxnSpPr/>
          <p:nvPr/>
        </p:nvCxnSpPr>
        <p:spPr>
          <a:xfrm flipH="1">
            <a:off x="10206448" y="4380846"/>
            <a:ext cx="215167" cy="822731"/>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4068" y="2002501"/>
            <a:ext cx="2750280" cy="335790"/>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a:t>
            </a:r>
            <a:r>
              <a:rPr lang="zh-TW" altLang="en-US" sz="1323" dirty="0">
                <a:latin typeface="Meiryo UI" panose="020B0604030504040204" pitchFamily="50" charset="-128"/>
                <a:ea typeface="Meiryo UI" panose="020B0604030504040204" pitchFamily="50" charset="-128"/>
              </a:rPr>
              <a:t>日本二十六聖人記念館</a:t>
            </a:r>
            <a:endParaRPr lang="ja-JP" altLang="en-US" sz="1323"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189240" y="1763563"/>
            <a:ext cx="3302437"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②グラバー園</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016391" y="1779653"/>
            <a:ext cx="2090806"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57" dirty="0">
                <a:latin typeface="Meiryo UI" panose="020B0604030504040204" pitchFamily="50" charset="-128"/>
                <a:ea typeface="Meiryo UI" panose="020B0604030504040204" pitchFamily="50" charset="-128"/>
                <a:cs typeface="Meiryo UI" panose="020B0604030504040204" pitchFamily="50" charset="-128"/>
              </a:rPr>
              <a:t>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102025" y="2325771"/>
            <a:ext cx="2832323"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キリスト教はどのようにして日本に伝わったか。また受難の歴史や聖骨箱など資料や文化財が並びます。</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2F</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から見ると分かりやすいです。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5107197" y="2097324"/>
            <a:ext cx="3495664"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幕末活躍したグラバーが住んでいた旧グラバー住宅は世界文化遺産に登録された建造物。その他旧リンガー住宅、旧オルト住宅など歴史的建造物が並びます。園内にはひと休みしてコーヒーやカステラが食べられる喫茶店自由亭があ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56515" y="1991140"/>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1" dirty="0">
                <a:solidFill>
                  <a:schemeClr val="tx1"/>
                </a:solidFill>
                <a:latin typeface="Meiryo UI" panose="020B0604030504040204" pitchFamily="50" charset="-128"/>
                <a:ea typeface="Meiryo UI" panose="020B0604030504040204" pitchFamily="50" charset="-128"/>
              </a:rPr>
              <a:t>スタート</a:t>
            </a:r>
          </a:p>
        </p:txBody>
      </p:sp>
      <p:sp>
        <p:nvSpPr>
          <p:cNvPr id="21" name="テキスト ボックス 20"/>
          <p:cNvSpPr txBox="1"/>
          <p:nvPr/>
        </p:nvSpPr>
        <p:spPr>
          <a:xfrm>
            <a:off x="5429754" y="3310177"/>
            <a:ext cx="2353659"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a:t>
            </a:r>
            <a:r>
              <a:rPr lang="zh-CN" altLang="en-US" sz="1323" dirty="0">
                <a:latin typeface="Meiryo UI" panose="020B0604030504040204" pitchFamily="50" charset="-128"/>
                <a:ea typeface="Meiryo UI" panose="020B0604030504040204" pitchFamily="50" charset="-128"/>
              </a:rPr>
              <a:t>大浦天主堂（国宝）</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825602" y="3296205"/>
            <a:ext cx="283763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旧羅典神学校（キリシタン資料室）</a:t>
            </a:r>
          </a:p>
        </p:txBody>
      </p:sp>
      <p:sp>
        <p:nvSpPr>
          <p:cNvPr id="49" name="テキスト ボックス 48"/>
          <p:cNvSpPr txBox="1"/>
          <p:nvPr/>
        </p:nvSpPr>
        <p:spPr>
          <a:xfrm>
            <a:off x="6151474" y="2826903"/>
            <a:ext cx="2511888"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57">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4055184" y="3079014"/>
            <a:ext cx="1117714"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381203" y="3618356"/>
            <a:ext cx="2528355"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世界的な奇跡とされる信徒発見の舞台となったのがここです。階段途中にレリーフがあります。中のステンドグラスも美しいです。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7822038" y="3610860"/>
            <a:ext cx="2826731"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天主堂の裏手。ド・ロ神父が日本人職人に伝導のためにつくらせたド・ロ版画や、聖人コルベ神父の生涯を追った資料が展示され、必見です。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200354" y="3699522"/>
            <a:ext cx="3910041"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日本で初めてプロテスタントのミッションスクールとして設立された活水学院。その歴史が分かりやすく展示されています。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266701" y="3151253"/>
            <a:ext cx="3689238" cy="552634"/>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a:t>
            </a:r>
            <a:r>
              <a:rPr lang="zh-TW" altLang="en-US" sz="1323" dirty="0">
                <a:latin typeface="Meiryo UI" panose="020B0604030504040204" pitchFamily="50" charset="-128"/>
                <a:ea typeface="Meiryo UI" panose="020B0604030504040204" pitchFamily="50" charset="-128"/>
              </a:rPr>
              <a:t>東山手十二番館（国指定重要文化財）</a:t>
            </a:r>
          </a:p>
          <a:p>
            <a:pPr algn="ctr"/>
            <a:r>
              <a:rPr lang="zh-TW" altLang="en-US" sz="1323" dirty="0">
                <a:latin typeface="Meiryo UI" panose="020B0604030504040204" pitchFamily="50" charset="-128"/>
                <a:ea typeface="Meiryo UI" panose="020B0604030504040204" pitchFamily="50" charset="-128"/>
              </a:rPr>
              <a:t>長崎市旧居留地私学歴史資料館</a:t>
            </a:r>
            <a:endParaRPr lang="ja-JP" altLang="en-US" sz="1323"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8804217" y="5452333"/>
            <a:ext cx="405110" cy="98772"/>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9166042" y="5593732"/>
            <a:ext cx="582058" cy="1262909"/>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630126" y="5335529"/>
            <a:ext cx="319604" cy="226620"/>
          </a:xfrm>
          <a:prstGeom prst="line">
            <a:avLst/>
          </a:prstGeom>
          <a:ln w="73025">
            <a:gradFill>
              <a:gsLst>
                <a:gs pos="0">
                  <a:schemeClr val="accent1">
                    <a:lumMod val="5000"/>
                    <a:lumOff val="95000"/>
                  </a:schemeClr>
                </a:gs>
                <a:gs pos="17000">
                  <a:schemeClr val="accent1">
                    <a:lumMod val="45000"/>
                    <a:lumOff val="55000"/>
                  </a:schemeClr>
                </a:gs>
                <a:gs pos="40000">
                  <a:schemeClr val="accent1">
                    <a:lumMod val="45000"/>
                    <a:lumOff val="55000"/>
                  </a:schemeClr>
                </a:gs>
                <a:gs pos="75000">
                  <a:schemeClr val="accent1">
                    <a:lumMod val="30000"/>
                    <a:lumOff val="70000"/>
                  </a:schemeClr>
                </a:gs>
              </a:gsLst>
              <a:lin ang="5400000" scaled="1"/>
            </a:gradFill>
          </a:ln>
          <a:effectLst/>
        </p:spPr>
        <p:style>
          <a:lnRef idx="3">
            <a:schemeClr val="accent1"/>
          </a:lnRef>
          <a:fillRef idx="0">
            <a:schemeClr val="accent1"/>
          </a:fillRef>
          <a:effectRef idx="2">
            <a:schemeClr val="accent1"/>
          </a:effectRef>
          <a:fontRef idx="minor">
            <a:schemeClr val="tx1"/>
          </a:fontRef>
        </p:style>
      </p:cxnSp>
      <p:sp>
        <p:nvSpPr>
          <p:cNvPr id="48" name="テキスト ボックス 47"/>
          <p:cNvSpPr txBox="1"/>
          <p:nvPr/>
        </p:nvSpPr>
        <p:spPr>
          <a:xfrm>
            <a:off x="8608354"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3</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55" name="テキスト ボックス 54"/>
          <p:cNvSpPr txBox="1"/>
          <p:nvPr/>
        </p:nvSpPr>
        <p:spPr>
          <a:xfrm>
            <a:off x="55559" y="1717628"/>
            <a:ext cx="1964569" cy="270395"/>
          </a:xfrm>
          <a:prstGeom prst="rect">
            <a:avLst/>
          </a:prstGeom>
          <a:noFill/>
        </p:spPr>
        <p:txBody>
          <a:bodyPr wrap="square" rtlCol="0">
            <a:spAutoFit/>
          </a:bodyPr>
          <a:lstStyle/>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長崎駅前電停から徒歩</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05871" y="3080270"/>
            <a:ext cx="454923"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1" dirty="0">
                <a:solidFill>
                  <a:schemeClr val="tx1"/>
                </a:solidFill>
                <a:latin typeface="Meiryo UI" panose="020B0604030504040204" pitchFamily="50" charset="-128"/>
                <a:ea typeface="Meiryo UI" panose="020B0604030504040204" pitchFamily="50" charset="-128"/>
              </a:rPr>
              <a:t>ゴール</a:t>
            </a:r>
          </a:p>
        </p:txBody>
      </p:sp>
      <p:sp>
        <p:nvSpPr>
          <p:cNvPr id="58" name="角丸四角形 57"/>
          <p:cNvSpPr/>
          <p:nvPr/>
        </p:nvSpPr>
        <p:spPr>
          <a:xfrm>
            <a:off x="100441" y="4516849"/>
            <a:ext cx="4161530" cy="294712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2155374" y="4711809"/>
            <a:ext cx="1745414" cy="333950"/>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ルルドロザリオ記念碑</a:t>
            </a:r>
            <a:endParaRPr lang="ja-JP" altLang="en-US" sz="1543"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281455" y="4711810"/>
            <a:ext cx="1514339"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浦上天主堂</a:t>
            </a:r>
            <a:endParaRPr lang="ja-JP" altLang="en-US" sz="1543"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214777" y="6396211"/>
            <a:ext cx="1834260" cy="940322"/>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浦上天主堂は長崎大司教区の司教座聖堂（</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cathedral</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）となっており、建物・信徒数とも日本で最も大きいカトリック教会です。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2111320" y="6398784"/>
            <a:ext cx="1844619" cy="1109919"/>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キリスト教伝道に伴い様々な文化が日本で初めて伝わったのが長崎です。その足跡をたどるならば、本河内</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丁目の聖母の騎士とルルドも欠かせません。</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1557906" y="4219483"/>
            <a:ext cx="2704065" cy="374571"/>
          </a:xfrm>
          <a:prstGeom prst="wedgeRoundRectCallout">
            <a:avLst>
              <a:gd name="adj1" fmla="val 5760"/>
              <a:gd name="adj2" fmla="val 70192"/>
              <a:gd name="adj3" fmla="val 16667"/>
            </a:avLst>
          </a:prstGeom>
          <a:solidFill>
            <a:schemeClr val="accent1">
              <a:lumMod val="75000"/>
            </a:schemeClr>
          </a:solidFill>
          <a:ln w="19050">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ちょっと足を伸ばせば</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645766" y="1741940"/>
            <a:ext cx="1928444" cy="111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図 35"/>
          <p:cNvPicPr>
            <a:picLocks noChangeAspect="1"/>
          </p:cNvPicPr>
          <p:nvPr/>
        </p:nvPicPr>
        <p:blipFill rotWithShape="1">
          <a:blip r:embed="rId5"/>
          <a:srcRect l="17864" t="33989" r="70568" b="40618"/>
          <a:stretch/>
        </p:blipFill>
        <p:spPr>
          <a:xfrm>
            <a:off x="549550" y="5117328"/>
            <a:ext cx="1008356" cy="1244490"/>
          </a:xfrm>
          <a:prstGeom prst="rect">
            <a:avLst/>
          </a:prstGeom>
        </p:spPr>
      </p:pic>
      <p:pic>
        <p:nvPicPr>
          <p:cNvPr id="37" name="図 36"/>
          <p:cNvPicPr>
            <a:picLocks noChangeAspect="1"/>
          </p:cNvPicPr>
          <p:nvPr/>
        </p:nvPicPr>
        <p:blipFill rotWithShape="1">
          <a:blip r:embed="rId5"/>
          <a:srcRect l="51499" t="33989" r="38324" b="40618"/>
          <a:stretch/>
        </p:blipFill>
        <p:spPr>
          <a:xfrm>
            <a:off x="2653260" y="5117328"/>
            <a:ext cx="919666" cy="1290133"/>
          </a:xfrm>
          <a:prstGeom prst="rect">
            <a:avLst/>
          </a:prstGeom>
        </p:spPr>
      </p:pic>
      <p:pic>
        <p:nvPicPr>
          <p:cNvPr id="38" name="図 37"/>
          <p:cNvPicPr>
            <a:picLocks noChangeAspect="1"/>
          </p:cNvPicPr>
          <p:nvPr/>
        </p:nvPicPr>
        <p:blipFill rotWithShape="1">
          <a:blip r:embed="rId6" cstate="print">
            <a:extLst>
              <a:ext uri="{28A0092B-C50C-407E-A947-70E740481C1C}">
                <a14:useLocalDpi xmlns:a14="http://schemas.microsoft.com/office/drawing/2010/main" val="0"/>
              </a:ext>
            </a:extLst>
          </a:blip>
          <a:srcRect l="1505" t="3240" r="1170" b="2503"/>
          <a:stretch/>
        </p:blipFill>
        <p:spPr>
          <a:xfrm>
            <a:off x="4621551" y="4387880"/>
            <a:ext cx="5972099" cy="3057879"/>
          </a:xfrm>
          <a:prstGeom prst="rect">
            <a:avLst/>
          </a:prstGeom>
          <a:ln w="38100">
            <a:solidFill>
              <a:schemeClr val="accent5">
                <a:lumMod val="50000"/>
              </a:schemeClr>
            </a:solidFill>
          </a:ln>
        </p:spPr>
      </p:pic>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コース①</a:t>
            </a:r>
            <a:r>
              <a:rPr lang="ja-JP" altLang="en-US" sz="2205" b="1">
                <a:latin typeface="Meiryo UI" panose="020B0604030504040204" pitchFamily="50" charset="-128"/>
                <a:ea typeface="Meiryo UI" panose="020B0604030504040204" pitchFamily="50" charset="-128"/>
                <a:cs typeface="Meiryo UI" panose="020B0604030504040204" pitchFamily="50" charset="-128"/>
              </a:rPr>
              <a:t>　長崎の</a:t>
            </a: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キリスト教を学ぶコース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3</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スポット１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日本二十六聖人記念館</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67504" y="1513274"/>
            <a:ext cx="7072889" cy="2332177"/>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慶長元年</a:t>
            </a:r>
            <a:r>
              <a:rPr lang="en-US" altLang="ja-JP" sz="1213" dirty="0">
                <a:latin typeface="Meiryo UI" panose="020B0604030504040204" pitchFamily="50" charset="-128"/>
                <a:ea typeface="Meiryo UI" panose="020B0604030504040204" pitchFamily="50" charset="-128"/>
              </a:rPr>
              <a:t>12</a:t>
            </a:r>
            <a:r>
              <a:rPr lang="ja-JP" altLang="en-US" sz="1213" dirty="0">
                <a:latin typeface="Meiryo UI" panose="020B0604030504040204" pitchFamily="50" charset="-128"/>
                <a:ea typeface="Meiryo UI" panose="020B0604030504040204" pitchFamily="50" charset="-128"/>
              </a:rPr>
              <a:t>月</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日（</a:t>
            </a:r>
            <a:r>
              <a:rPr lang="en-US" altLang="ja-JP" sz="1213" dirty="0">
                <a:latin typeface="Meiryo UI" panose="020B0604030504040204" pitchFamily="50" charset="-128"/>
                <a:ea typeface="Meiryo UI" panose="020B0604030504040204" pitchFamily="50" charset="-128"/>
              </a:rPr>
              <a:t>1597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月</a:t>
            </a:r>
            <a:r>
              <a:rPr lang="en-US" altLang="ja-JP" sz="1213" dirty="0">
                <a:latin typeface="Meiryo UI" panose="020B0604030504040204" pitchFamily="50" charset="-128"/>
                <a:ea typeface="Meiryo UI" panose="020B0604030504040204" pitchFamily="50" charset="-128"/>
              </a:rPr>
              <a:t>5</a:t>
            </a:r>
            <a:r>
              <a:rPr lang="ja-JP" altLang="en-US" sz="1213" dirty="0">
                <a:latin typeface="Meiryo UI" panose="020B0604030504040204" pitchFamily="50" charset="-128"/>
                <a:ea typeface="Meiryo UI" panose="020B0604030504040204" pitchFamily="50" charset="-128"/>
              </a:rPr>
              <a:t>日）に</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人の外国人宣教師と</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人の日本人信徒、二十六聖人が殉教した地・西坂の丘に建つ資料館。</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建物は隣接する日本二十六聖人記念聖堂とともに建築家・今井兼次氏によるものです。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展示室内には、ザビエルによる日本でのキリスト教布教から、弾圧の時代、そしてその中での二十六聖人の殉教、潜伏キリシタンの祈りから明治時代の信仰の復活までの歴史が、多数の資料をつうじて紹介されてい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資料は「キリシタン時代から伝えられたもの」と「現代にその歴史を表わすため制作されたもの」の大きく２つに分けられ、「聖フランシスコ・ザビエル書簡」（</a:t>
            </a:r>
            <a:r>
              <a:rPr lang="en-US" altLang="ja-JP" sz="1213" dirty="0">
                <a:latin typeface="Meiryo UI" panose="020B0604030504040204" pitchFamily="50" charset="-128"/>
                <a:ea typeface="Meiryo UI" panose="020B0604030504040204" pitchFamily="50" charset="-128"/>
              </a:rPr>
              <a:t>1546</a:t>
            </a:r>
            <a:r>
              <a:rPr lang="ja-JP" altLang="en-US" sz="1213" dirty="0">
                <a:latin typeface="Meiryo UI" panose="020B0604030504040204" pitchFamily="50" charset="-128"/>
                <a:ea typeface="Meiryo UI" panose="020B0604030504040204" pitchFamily="50" charset="-128"/>
              </a:rPr>
              <a:t>年）や、ローマへ派遣された</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名の少年使節「天正遣欧少年使節」の一人中浦ジュリアンの自筆書簡、踏み絵と同型のもので信者たちが守り抜いた</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ピエタ</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（県指定文化財、</a:t>
            </a:r>
            <a:r>
              <a:rPr lang="en-US" altLang="ja-JP" sz="1213" dirty="0">
                <a:latin typeface="Meiryo UI" panose="020B0604030504040204" pitchFamily="50" charset="-128"/>
                <a:ea typeface="Meiryo UI" panose="020B0604030504040204" pitchFamily="50" charset="-128"/>
              </a:rPr>
              <a:t>16c</a:t>
            </a:r>
            <a:r>
              <a:rPr lang="ja-JP" altLang="en-US" sz="1213" dirty="0">
                <a:latin typeface="Meiryo UI" panose="020B0604030504040204" pitchFamily="50" charset="-128"/>
                <a:ea typeface="Meiryo UI" panose="020B0604030504040204" pitchFamily="50" charset="-128"/>
              </a:rPr>
              <a:t>）、潜伏キリシタンの密かな祈りの対象であった</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雪のサンタ・マリア</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など、貴重な資料が展示されています。</a:t>
            </a:r>
          </a:p>
        </p:txBody>
      </p:sp>
      <p:cxnSp>
        <p:nvCxnSpPr>
          <p:cNvPr id="23" name="直線コネクタ 22"/>
          <p:cNvCxnSpPr/>
          <p:nvPr/>
        </p:nvCxnSpPr>
        <p:spPr>
          <a:xfrm>
            <a:off x="427963" y="450888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0" y="4231318"/>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2</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4226942"/>
            <a:ext cx="5257481"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a:t>
            </a:r>
            <a:r>
              <a:rPr lang="zh-TW" altLang="en-US" sz="1323" dirty="0">
                <a:latin typeface="Meiryo UI" panose="020B0604030504040204" pitchFamily="50" charset="-128"/>
                <a:ea typeface="Meiryo UI" panose="020B0604030504040204" pitchFamily="50" charset="-128"/>
              </a:rPr>
              <a:t>園</a:t>
            </a:r>
            <a:endParaRPr lang="en-US" altLang="ja-JP" sz="132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067504" y="4555350"/>
            <a:ext cx="6999390" cy="276505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「グラバー園」は、　</a:t>
            </a:r>
            <a:r>
              <a:rPr lang="ja-JP" altLang="en-US" sz="1210" dirty="0">
                <a:latin typeface="Meiryo UI" panose="020B0604030504040204" pitchFamily="50" charset="-128"/>
                <a:ea typeface="Meiryo UI" panose="020B0604030504040204" pitchFamily="50" charset="-128"/>
                <a:cs typeface="Meiryo UI" panose="020B0604030504040204" pitchFamily="50" charset="-128"/>
              </a:rPr>
              <a:t>世界文化遺産に登録された</a:t>
            </a:r>
            <a:r>
              <a:rPr lang="ja-JP" altLang="en-US" sz="1213" dirty="0">
                <a:latin typeface="Meiryo UI" panose="020B0604030504040204" pitchFamily="50" charset="-128"/>
                <a:ea typeface="Meiryo UI" panose="020B0604030504040204" pitchFamily="50" charset="-128"/>
              </a:rPr>
              <a:t>旧グラバー住宅や、旧リンガー住宅・旧オルト住宅を核に、市内に点在していた</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明治期の洋館を移築復元したものです。園内は長崎独特の坂の地形のため、動く歩道、エスカレーターを設け、壁泉・石畳による回遊道路をめぐらし、異国情緒あふれる観光名所としてたくさんの人々に親しまれ、年間</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万人以上の観光客が訪れています。長崎港、稲佐山をはじめとする緑したたる山々、人々の息づかいが感じられる街並み。偉人たちも魅せられた絶景が広がるとびきりのビュースポットでもあります。特に、旧三菱重工造船所第２ドックハウスのベランダからの景観は圧巻で港内を行き交う船の音が間近に聞こえてくる旧リンガー住宅前庭や、旧グラバー住宅前からの景色もオススメです。また園内には至る場所に花々が配され、いつ訪れても四季折々の花々を愛でる喜びを味わうことができ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夜のグラバー園は、昼間とは違うロマンチックな雰囲気を味わうことができます。夜の観光として、</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月中旬から</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月初旬夜間開園を実施し、旧グラバー住宅をはじめとした洋館群がライトアップされます。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園内にあるハートストーンは「カップルでこの石に手を重ねると幸せになれる」「この石に触れて願いごとをすれば恋が叶う」などいずれも恋愛に関する伝説を持ち、パワースポットとして人気急上昇中です。</a:t>
            </a: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40" y="1537692"/>
            <a:ext cx="1895449" cy="1418878"/>
          </a:xfrm>
          <a:prstGeom prst="rect">
            <a:avLst/>
          </a:prstGeom>
        </p:spPr>
      </p:pic>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40" y="3004177"/>
            <a:ext cx="921472" cy="946045"/>
          </a:xfrm>
          <a:prstGeom prst="rect">
            <a:avLst/>
          </a:prstGeom>
        </p:spPr>
      </p:pic>
      <p:pic>
        <p:nvPicPr>
          <p:cNvPr id="41" name="図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051" y="3004177"/>
            <a:ext cx="940638" cy="953179"/>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40" y="6076759"/>
            <a:ext cx="1878034" cy="1000525"/>
          </a:xfrm>
          <a:prstGeom prst="rect">
            <a:avLst/>
          </a:prstGeom>
        </p:spPr>
      </p:pic>
      <p:pic>
        <p:nvPicPr>
          <p:cNvPr id="2050"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82240" y="4717142"/>
            <a:ext cx="1992226" cy="115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60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コース①</a:t>
            </a:r>
            <a:r>
              <a:rPr lang="ja-JP" altLang="en-US" sz="2205" b="1">
                <a:latin typeface="Meiryo UI" panose="020B0604030504040204" pitchFamily="50" charset="-128"/>
                <a:ea typeface="Meiryo UI" panose="020B0604030504040204" pitchFamily="50" charset="-128"/>
                <a:cs typeface="Meiryo UI" panose="020B0604030504040204" pitchFamily="50" charset="-128"/>
              </a:rPr>
              <a:t>　長崎の</a:t>
            </a: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キリスト教を学ぶコース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3</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CN" altLang="en-US" sz="1323" dirty="0">
                <a:latin typeface="Meiryo UI" panose="020B0604030504040204" pitchFamily="50" charset="-128"/>
                <a:ea typeface="Meiryo UI" panose="020B0604030504040204" pitchFamily="50" charset="-128"/>
              </a:rPr>
              <a:t>大浦天主堂（国宝）</a:t>
            </a:r>
            <a:r>
              <a:rPr lang="ja-JP" altLang="en-US" sz="1323" dirty="0">
                <a:latin typeface="Meiryo UI" panose="020B0604030504040204" pitchFamily="50" charset="-128"/>
                <a:ea typeface="Meiryo UI" panose="020B0604030504040204" pitchFamily="50" charset="-128"/>
              </a:rPr>
              <a:t>　</a:t>
            </a:r>
          </a:p>
        </p:txBody>
      </p:sp>
      <p:sp>
        <p:nvSpPr>
          <p:cNvPr id="22" name="テキスト ボックス 21"/>
          <p:cNvSpPr txBox="1"/>
          <p:nvPr/>
        </p:nvSpPr>
        <p:spPr>
          <a:xfrm>
            <a:off x="3067504" y="1513274"/>
            <a:ext cx="7072889" cy="2518831"/>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幕末の開国にともなって造成された長崎居留地の中に、在留外国人のために建設した中世ヨーロッパ建築を代表するゴシック調の国内現存最古の教会堂です。聖堂内を飾るステンドグラスには、約</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年前のものもあります。</a:t>
            </a:r>
          </a:p>
          <a:p>
            <a:r>
              <a:rPr lang="ja-JP" altLang="en-US" sz="1213" dirty="0">
                <a:latin typeface="Meiryo UI" panose="020B0604030504040204" pitchFamily="50" charset="-128"/>
                <a:ea typeface="Meiryo UI" panose="020B0604030504040204" pitchFamily="50" charset="-128"/>
              </a:rPr>
              <a:t>直前に列聖されたばかりの「日本二十六聖殉教者」に捧げられました。西坂の丘で殉教した二十六聖人へ祈りを捧げるために建てられたため、正面は西坂の丘に向けられています。</a:t>
            </a:r>
            <a:endParaRPr lang="en-US" altLang="ja-JP" sz="1213" dirty="0">
              <a:latin typeface="Meiryo UI" panose="020B0604030504040204" pitchFamily="50" charset="-128"/>
              <a:ea typeface="Meiryo UI" panose="020B0604030504040204" pitchFamily="50" charset="-128"/>
            </a:endParaRP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設計指導者はフランス人宣教師のフューレ、プティジャンの両神父で、施工は天草の小山秀之進（のちに、「秀（ひいで）と改名」）です。元治元年（</a:t>
            </a:r>
            <a:r>
              <a:rPr lang="en-US" altLang="ja-JP" sz="1213" dirty="0">
                <a:latin typeface="Meiryo UI" panose="020B0604030504040204" pitchFamily="50" charset="-128"/>
                <a:ea typeface="Meiryo UI" panose="020B0604030504040204" pitchFamily="50" charset="-128"/>
              </a:rPr>
              <a:t>1864</a:t>
            </a:r>
            <a:r>
              <a:rPr lang="ja-JP" altLang="en-US" sz="1213" dirty="0">
                <a:latin typeface="Meiryo UI" panose="020B0604030504040204" pitchFamily="50" charset="-128"/>
                <a:ea typeface="Meiryo UI" panose="020B0604030504040204" pitchFamily="50" charset="-128"/>
              </a:rPr>
              <a:t>）末に竣工し、翌年</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月に祝別されました。この直後の</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月に、浦上の潜伏キリシタンが訪れ、信仰を告白したことにより、世界の宗教史上にも類を見ない劇的な「信徒発見」の舞台となりました。</a:t>
            </a:r>
            <a:endParaRPr lang="en-US" altLang="ja-JP" sz="1213" dirty="0">
              <a:latin typeface="Meiryo UI" panose="020B0604030504040204" pitchFamily="50" charset="-128"/>
              <a:ea typeface="Meiryo UI" panose="020B0604030504040204" pitchFamily="50" charset="-128"/>
            </a:endParaRP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明治</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(1875)</a:t>
            </a:r>
            <a:r>
              <a:rPr lang="ja-JP" altLang="en-US" sz="1213" dirty="0">
                <a:latin typeface="Meiryo UI" panose="020B0604030504040204" pitchFamily="50" charset="-128"/>
                <a:ea typeface="Meiryo UI" panose="020B0604030504040204" pitchFamily="50" charset="-128"/>
              </a:rPr>
              <a:t>と同</a:t>
            </a:r>
            <a:r>
              <a:rPr lang="en-US" altLang="ja-JP" sz="1213" dirty="0">
                <a:latin typeface="Meiryo UI" panose="020B0604030504040204" pitchFamily="50" charset="-128"/>
                <a:ea typeface="Meiryo UI" panose="020B0604030504040204" pitchFamily="50" charset="-128"/>
              </a:rPr>
              <a:t>12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1879</a:t>
            </a:r>
            <a:r>
              <a:rPr lang="ja-JP" altLang="en-US" sz="1213" dirty="0">
                <a:latin typeface="Meiryo UI" panose="020B0604030504040204" pitchFamily="50" charset="-128"/>
                <a:ea typeface="Meiryo UI" panose="020B0604030504040204" pitchFamily="50" charset="-128"/>
              </a:rPr>
              <a:t>）の増改築により、平面形式と外観デザインも変容し、外壁も木造から煉瓦造に変更されましたが、内部空間の主要部には創建当初の姿が温存されています。また</a:t>
            </a:r>
            <a:r>
              <a:rPr lang="en-US" altLang="ja-JP" sz="1213" dirty="0">
                <a:latin typeface="Meiryo UI" panose="020B0604030504040204" pitchFamily="50" charset="-128"/>
                <a:ea typeface="Meiryo UI" panose="020B0604030504040204" pitchFamily="50" charset="-128"/>
              </a:rPr>
              <a:t>1933</a:t>
            </a:r>
            <a:r>
              <a:rPr lang="ja-JP" altLang="en-US" sz="1213" dirty="0">
                <a:latin typeface="Meiryo UI" panose="020B0604030504040204" pitchFamily="50" charset="-128"/>
                <a:ea typeface="Meiryo UI" panose="020B0604030504040204" pitchFamily="50" charset="-128"/>
              </a:rPr>
              <a:t>（昭和</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）年に国宝となるが原爆で被害を受け、</a:t>
            </a:r>
            <a:r>
              <a:rPr lang="en-US" altLang="ja-JP" sz="1213" dirty="0">
                <a:latin typeface="Meiryo UI" panose="020B0604030504040204" pitchFamily="50" charset="-128"/>
                <a:ea typeface="Meiryo UI" panose="020B0604030504040204" pitchFamily="50" charset="-128"/>
              </a:rPr>
              <a:t>1953</a:t>
            </a:r>
            <a:r>
              <a:rPr lang="ja-JP" altLang="en-US" sz="1213" dirty="0">
                <a:latin typeface="Meiryo UI" panose="020B0604030504040204" pitchFamily="50" charset="-128"/>
                <a:ea typeface="Meiryo UI" panose="020B0604030504040204" pitchFamily="50" charset="-128"/>
              </a:rPr>
              <a:t>（昭和</a:t>
            </a:r>
            <a:r>
              <a:rPr lang="en-US" altLang="ja-JP" sz="1213" dirty="0">
                <a:latin typeface="Meiryo UI" panose="020B0604030504040204" pitchFamily="50" charset="-128"/>
                <a:ea typeface="Meiryo UI" panose="020B0604030504040204" pitchFamily="50" charset="-128"/>
              </a:rPr>
              <a:t>28</a:t>
            </a:r>
            <a:r>
              <a:rPr lang="ja-JP" altLang="en-US" sz="1213" dirty="0">
                <a:latin typeface="Meiryo UI" panose="020B0604030504040204" pitchFamily="50" charset="-128"/>
                <a:ea typeface="Meiryo UI" panose="020B0604030504040204" pitchFamily="50" charset="-128"/>
              </a:rPr>
              <a:t>）年、日本最古の教会堂として国宝に再度指定されました。</a:t>
            </a:r>
          </a:p>
        </p:txBody>
      </p:sp>
      <p:cxnSp>
        <p:nvCxnSpPr>
          <p:cNvPr id="23" name="直線コネクタ 22"/>
          <p:cNvCxnSpPr/>
          <p:nvPr/>
        </p:nvCxnSpPr>
        <p:spPr>
          <a:xfrm>
            <a:off x="427963" y="450888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1" y="4226942"/>
            <a:ext cx="1188072" cy="300291"/>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4226942"/>
            <a:ext cx="5556542"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東山手十二番館（国指定重要文化財）長崎市旧居留地私学歴史資料館</a:t>
            </a:r>
            <a:endParaRPr lang="en-US" altLang="ja-JP" sz="132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067504" y="4555350"/>
            <a:ext cx="6999390" cy="1772216"/>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重要文化財東山手十二番館は、</a:t>
            </a:r>
            <a:r>
              <a:rPr lang="en-US" altLang="ja-JP" sz="1213" dirty="0">
                <a:latin typeface="Meiryo UI" panose="020B0604030504040204" pitchFamily="50" charset="-128"/>
                <a:ea typeface="Meiryo UI" panose="020B0604030504040204" pitchFamily="50" charset="-128"/>
              </a:rPr>
              <a:t>1868</a:t>
            </a:r>
            <a:r>
              <a:rPr lang="ja-JP" altLang="en-US" sz="1213" dirty="0">
                <a:latin typeface="Meiryo UI" panose="020B0604030504040204" pitchFamily="50" charset="-128"/>
                <a:ea typeface="Meiryo UI" panose="020B0604030504040204" pitchFamily="50" charset="-128"/>
              </a:rPr>
              <a:t>年（明治元）に建設されたもので、竣工後ほどなくロシア領事館が置かれました。その後アメリカ領事館やアメリカのメソジスト派（婦人外国伝道協会）の宣教師などの住宅として使われました。</a:t>
            </a:r>
          </a:p>
          <a:p>
            <a:endParaRPr lang="en-US" altLang="ja-JP" sz="1213" dirty="0">
              <a:latin typeface="Meiryo UI" panose="020B0604030504040204" pitchFamily="50" charset="-128"/>
              <a:ea typeface="Meiryo UI" panose="020B0604030504040204" pitchFamily="50" charset="-128"/>
            </a:endParaRPr>
          </a:p>
          <a:p>
            <a:r>
              <a:rPr lang="en-US" altLang="ja-JP" sz="1213" dirty="0">
                <a:latin typeface="Meiryo UI" panose="020B0604030504040204" pitchFamily="50" charset="-128"/>
                <a:ea typeface="Meiryo UI" panose="020B0604030504040204" pitchFamily="50" charset="-128"/>
              </a:rPr>
              <a:t>1941</a:t>
            </a:r>
            <a:r>
              <a:rPr lang="ja-JP" altLang="en-US" sz="1213" dirty="0">
                <a:latin typeface="Meiryo UI" panose="020B0604030504040204" pitchFamily="50" charset="-128"/>
                <a:ea typeface="Meiryo UI" panose="020B0604030504040204" pitchFamily="50" charset="-128"/>
              </a:rPr>
              <a:t>年（昭和</a:t>
            </a:r>
            <a:r>
              <a:rPr lang="en-US" altLang="ja-JP" sz="1213" dirty="0">
                <a:latin typeface="Meiryo UI" panose="020B0604030504040204" pitchFamily="50" charset="-128"/>
                <a:ea typeface="Meiryo UI" panose="020B0604030504040204" pitchFamily="50" charset="-128"/>
              </a:rPr>
              <a:t>16</a:t>
            </a:r>
            <a:r>
              <a:rPr lang="ja-JP" altLang="en-US" sz="1213" dirty="0">
                <a:latin typeface="Meiryo UI" panose="020B0604030504040204" pitchFamily="50" charset="-128"/>
                <a:ea typeface="Meiryo UI" panose="020B0604030504040204" pitchFamily="50" charset="-128"/>
              </a:rPr>
              <a:t>）に活水学院に譲渡されましたが、</a:t>
            </a:r>
            <a:r>
              <a:rPr lang="en-US" altLang="ja-JP" sz="1213" dirty="0">
                <a:latin typeface="Meiryo UI" panose="020B0604030504040204" pitchFamily="50" charset="-128"/>
                <a:ea typeface="Meiryo UI" panose="020B0604030504040204" pitchFamily="50" charset="-128"/>
              </a:rPr>
              <a:t>1976</a:t>
            </a:r>
            <a:r>
              <a:rPr lang="ja-JP" altLang="en-US" sz="1213" dirty="0">
                <a:latin typeface="Meiryo UI" panose="020B0604030504040204" pitchFamily="50" charset="-128"/>
                <a:ea typeface="Meiryo UI" panose="020B0604030504040204" pitchFamily="50" charset="-128"/>
              </a:rPr>
              <a:t>年（昭和</a:t>
            </a:r>
            <a:r>
              <a:rPr lang="en-US" altLang="ja-JP" sz="1213" dirty="0">
                <a:latin typeface="Meiryo UI" panose="020B0604030504040204" pitchFamily="50" charset="-128"/>
                <a:ea typeface="Meiryo UI" panose="020B0604030504040204" pitchFamily="50" charset="-128"/>
              </a:rPr>
              <a:t>51</a:t>
            </a:r>
            <a:r>
              <a:rPr lang="ja-JP" altLang="en-US" sz="1213" dirty="0">
                <a:latin typeface="Meiryo UI" panose="020B0604030504040204" pitchFamily="50" charset="-128"/>
                <a:ea typeface="Meiryo UI" panose="020B0604030504040204" pitchFamily="50" charset="-128"/>
              </a:rPr>
              <a:t>）に建物は長崎市に寄贈されました。</a:t>
            </a:r>
          </a:p>
          <a:p>
            <a:r>
              <a:rPr lang="ja-JP" altLang="en-US" sz="1213" dirty="0">
                <a:latin typeface="Meiryo UI" panose="020B0604030504040204" pitchFamily="50" charset="-128"/>
                <a:ea typeface="Meiryo UI" panose="020B0604030504040204" pitchFamily="50" charset="-128"/>
              </a:rPr>
              <a:t>建築の基本形式は初期洋風建築の形式ですが、正面中央の幅の広い廊下と</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つの大きな部屋などに領事館当時の名残りを見ることができます。</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居留地時代に建設された多くの私学に関する歴史的資料を展示しています。</a:t>
            </a: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251" y="1500123"/>
            <a:ext cx="1236513" cy="1681696"/>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251" y="3213463"/>
            <a:ext cx="1205319" cy="962141"/>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185" y="5767937"/>
            <a:ext cx="1536583" cy="123286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171" y="4585172"/>
            <a:ext cx="1536583" cy="1124826"/>
          </a:xfrm>
          <a:prstGeom prst="rect">
            <a:avLst/>
          </a:prstGeom>
        </p:spPr>
      </p:pic>
    </p:spTree>
    <p:extLst>
      <p:ext uri="{BB962C8B-B14F-4D97-AF65-F5344CB8AC3E}">
        <p14:creationId xmlns:p14="http://schemas.microsoft.com/office/powerpoint/2010/main" val="290727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コース①</a:t>
            </a:r>
            <a:r>
              <a:rPr lang="ja-JP" altLang="en-US" sz="2205" b="1">
                <a:latin typeface="Meiryo UI" panose="020B0604030504040204" pitchFamily="50" charset="-128"/>
                <a:ea typeface="Meiryo UI" panose="020B0604030504040204" pitchFamily="50" charset="-128"/>
                <a:cs typeface="Meiryo UI" panose="020B0604030504040204" pitchFamily="50" charset="-128"/>
              </a:rPr>
              <a:t>　長崎の</a:t>
            </a: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キリスト教を学ぶコース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3</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CN" altLang="en-US" sz="1323" dirty="0">
                <a:latin typeface="Meiryo UI" panose="020B0604030504040204" pitchFamily="50" charset="-128"/>
                <a:ea typeface="Meiryo UI" panose="020B0604030504040204" pitchFamily="50" charset="-128"/>
              </a:rPr>
              <a:t>浦上天主堂</a:t>
            </a:r>
            <a:r>
              <a:rPr lang="ja-JP" altLang="en-US" sz="1323" dirty="0">
                <a:latin typeface="Meiryo UI" panose="020B0604030504040204" pitchFamily="50" charset="-128"/>
                <a:ea typeface="Meiryo UI" panose="020B0604030504040204" pitchFamily="50" charset="-128"/>
              </a:rPr>
              <a:t>　</a:t>
            </a:r>
          </a:p>
        </p:txBody>
      </p:sp>
      <p:sp>
        <p:nvSpPr>
          <p:cNvPr id="22" name="テキスト ボックス 21"/>
          <p:cNvSpPr txBox="1"/>
          <p:nvPr/>
        </p:nvSpPr>
        <p:spPr>
          <a:xfrm>
            <a:off x="3067504" y="1513274"/>
            <a:ext cx="7072889" cy="158556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浦上天主堂の建設計画は、明治</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1873</a:t>
            </a:r>
            <a:r>
              <a:rPr lang="ja-JP" altLang="en-US" sz="1213" dirty="0">
                <a:latin typeface="Meiryo UI" panose="020B0604030504040204" pitchFamily="50" charset="-128"/>
                <a:ea typeface="Meiryo UI" panose="020B0604030504040204" pitchFamily="50" charset="-128"/>
              </a:rPr>
              <a:t>）、キリシタン弾圧の禁制をとかれ自由を得た浦上の信徒達によって行なわれました。ところが資金がなかなか集まらず、</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年余りの時を経た明治</a:t>
            </a:r>
            <a:r>
              <a:rPr lang="en-US" altLang="ja-JP" sz="1213" dirty="0">
                <a:latin typeface="Meiryo UI" panose="020B0604030504040204" pitchFamily="50" charset="-128"/>
                <a:ea typeface="Meiryo UI" panose="020B0604030504040204" pitchFamily="50" charset="-128"/>
              </a:rPr>
              <a:t>28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1895</a:t>
            </a:r>
            <a:r>
              <a:rPr lang="ja-JP" altLang="en-US" sz="1213" dirty="0">
                <a:latin typeface="Meiryo UI" panose="020B0604030504040204" pitchFamily="50" charset="-128"/>
                <a:ea typeface="Meiryo UI" panose="020B0604030504040204" pitchFamily="50" charset="-128"/>
              </a:rPr>
              <a:t>）、やっとフレノ神父の設計による教会の建設が開始し、大正</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1914</a:t>
            </a:r>
            <a:r>
              <a:rPr lang="ja-JP" altLang="en-US" sz="1213" dirty="0">
                <a:latin typeface="Meiryo UI" panose="020B0604030504040204" pitchFamily="50" charset="-128"/>
                <a:ea typeface="Meiryo UI" panose="020B0604030504040204" pitchFamily="50" charset="-128"/>
              </a:rPr>
              <a:t>）に東洋一のレンガ造りのロマネスク様式大聖堂として献堂式があげられました。</a:t>
            </a:r>
          </a:p>
          <a:p>
            <a:r>
              <a:rPr lang="ja-JP" altLang="en-US" sz="1213" dirty="0">
                <a:latin typeface="Meiryo UI" panose="020B0604030504040204" pitchFamily="50" charset="-128"/>
                <a:ea typeface="Meiryo UI" panose="020B0604030504040204" pitchFamily="50" charset="-128"/>
              </a:rPr>
              <a:t> 正面双塔にフランス製のアンジェラスの鐘が備えられましたが、昭和</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1945</a:t>
            </a:r>
            <a:r>
              <a:rPr lang="ja-JP" altLang="en-US" sz="1213" dirty="0">
                <a:latin typeface="Meiryo UI" panose="020B0604030504040204" pitchFamily="50" charset="-128"/>
                <a:ea typeface="Meiryo UI" panose="020B0604030504040204" pitchFamily="50" charset="-128"/>
              </a:rPr>
              <a:t>）、原爆で建物は破壊され、アンジェラスの鐘も鐘楼とともに崩れ落ちました。現在の建物は昭和</a:t>
            </a:r>
            <a:r>
              <a:rPr lang="en-US" altLang="ja-JP" sz="1213" dirty="0">
                <a:latin typeface="Meiryo UI" panose="020B0604030504040204" pitchFamily="50" charset="-128"/>
                <a:ea typeface="Meiryo UI" panose="020B0604030504040204" pitchFamily="50" charset="-128"/>
              </a:rPr>
              <a:t>34</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1959</a:t>
            </a:r>
            <a:r>
              <a:rPr lang="ja-JP" altLang="en-US" sz="1213" dirty="0">
                <a:latin typeface="Meiryo UI" panose="020B0604030504040204" pitchFamily="50" charset="-128"/>
                <a:ea typeface="Meiryo UI" panose="020B0604030504040204" pitchFamily="50" charset="-128"/>
              </a:rPr>
              <a:t>）に鉄筋コンクリートで再建されたもので、昭和</a:t>
            </a:r>
            <a:r>
              <a:rPr lang="en-US" altLang="ja-JP" sz="1213" dirty="0">
                <a:latin typeface="Meiryo UI" panose="020B0604030504040204" pitchFamily="50" charset="-128"/>
                <a:ea typeface="Meiryo UI" panose="020B0604030504040204" pitchFamily="50" charset="-128"/>
              </a:rPr>
              <a:t>55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1980</a:t>
            </a:r>
            <a:r>
              <a:rPr lang="ja-JP" altLang="en-US" sz="1213" dirty="0">
                <a:latin typeface="Meiryo UI" panose="020B0604030504040204" pitchFamily="50" charset="-128"/>
                <a:ea typeface="Meiryo UI" panose="020B0604030504040204" pitchFamily="50" charset="-128"/>
              </a:rPr>
              <a:t>）、レンガタイルで改装し、往時の姿に復元されました。周囲には被爆遺構の石像などが配され、今も原爆の爆風に耐えた一方のアンジェラスの鐘が時を告げています。</a:t>
            </a:r>
          </a:p>
        </p:txBody>
      </p:sp>
      <p:cxnSp>
        <p:nvCxnSpPr>
          <p:cNvPr id="23" name="直線コネクタ 22"/>
          <p:cNvCxnSpPr/>
          <p:nvPr/>
        </p:nvCxnSpPr>
        <p:spPr>
          <a:xfrm>
            <a:off x="427963" y="450888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1" y="4226942"/>
            <a:ext cx="1188072" cy="300291"/>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4226942"/>
            <a:ext cx="5556542"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ルルドロザリオ記念碑</a:t>
            </a:r>
            <a:endParaRPr lang="ja-JP" altLang="en-US" sz="154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067504" y="4599389"/>
            <a:ext cx="6999390" cy="1212255"/>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コンベンツアル聖フランシスコ会のコルベ神父は</a:t>
            </a:r>
            <a:r>
              <a:rPr lang="en-US" altLang="ja-JP" sz="1213" dirty="0">
                <a:latin typeface="Meiryo UI" panose="020B0604030504040204" pitchFamily="50" charset="-128"/>
                <a:ea typeface="Meiryo UI" panose="020B0604030504040204" pitchFamily="50" charset="-128"/>
              </a:rPr>
              <a:t>1930</a:t>
            </a:r>
            <a:r>
              <a:rPr lang="ja-JP" altLang="en-US" sz="1213" dirty="0">
                <a:latin typeface="Meiryo UI" panose="020B0604030504040204" pitchFamily="50" charset="-128"/>
                <a:ea typeface="Meiryo UI" panose="020B0604030504040204" pitchFamily="50" charset="-128"/>
              </a:rPr>
              <a:t>年に長崎にきて聖母の騎士修道院を作り、</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年後に祖国ポーランドに戻りますが、アウシュビッツの収容所で身代わりとなってなくなりました。コルベ神父がフランスのルルドに似た洞窟を本河内の修道院の近くに見つけ、神父がポーランドへ帰国後、ルルドができました。</a:t>
            </a:r>
            <a:r>
              <a:rPr lang="en-US" altLang="ja-JP" sz="1213" dirty="0">
                <a:latin typeface="Meiryo UI" panose="020B0604030504040204" pitchFamily="50" charset="-128"/>
                <a:ea typeface="Meiryo UI" panose="020B0604030504040204" pitchFamily="50" charset="-128"/>
              </a:rPr>
              <a:t>1981</a:t>
            </a:r>
            <a:r>
              <a:rPr lang="ja-JP" altLang="en-US" sz="1213" dirty="0">
                <a:latin typeface="Meiryo UI" panose="020B0604030504040204" pitchFamily="50" charset="-128"/>
                <a:ea typeface="Meiryo UI" panose="020B0604030504040204" pitchFamily="50" charset="-128"/>
              </a:rPr>
              <a:t>（昭和</a:t>
            </a:r>
            <a:r>
              <a:rPr lang="en-US" altLang="ja-JP" sz="1213" dirty="0">
                <a:latin typeface="Meiryo UI" panose="020B0604030504040204" pitchFamily="50" charset="-128"/>
                <a:ea typeface="Meiryo UI" panose="020B0604030504040204" pitchFamily="50" charset="-128"/>
              </a:rPr>
              <a:t>56</a:t>
            </a:r>
            <a:r>
              <a:rPr lang="ja-JP" altLang="en-US" sz="1213" dirty="0">
                <a:latin typeface="Meiryo UI" panose="020B0604030504040204" pitchFamily="50" charset="-128"/>
                <a:ea typeface="Meiryo UI" panose="020B0604030504040204" pitchFamily="50" charset="-128"/>
              </a:rPr>
              <a:t>）年来日の教皇ヨハネ・パウロ</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世は同郷のコルベ神父ゆかりの本河内を訪れ、</a:t>
            </a:r>
            <a:r>
              <a:rPr lang="en-US" altLang="ja-JP" sz="1213" dirty="0">
                <a:latin typeface="Meiryo UI" panose="020B0604030504040204" pitchFamily="50" charset="-128"/>
                <a:ea typeface="Meiryo UI" panose="020B0604030504040204" pitchFamily="50" charset="-128"/>
              </a:rPr>
              <a:t>1982</a:t>
            </a:r>
            <a:r>
              <a:rPr lang="ja-JP" altLang="en-US" sz="1213" dirty="0">
                <a:latin typeface="Meiryo UI" panose="020B0604030504040204" pitchFamily="50" charset="-128"/>
                <a:ea typeface="Meiryo UI" panose="020B0604030504040204" pitchFamily="50" charset="-128"/>
              </a:rPr>
              <a:t>年にコルベ神父は聖人となり、ルルドは神父ゆかりの巡礼地となりました。下には、コルベ神父と神父と共に来たゼノ修道士の功績を紹介する聖コルベ記念館があります。</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2" y="4657229"/>
            <a:ext cx="2523374" cy="201869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72" y="1513274"/>
            <a:ext cx="2512364" cy="2015850"/>
          </a:xfrm>
          <a:prstGeom prst="rect">
            <a:avLst/>
          </a:prstGeom>
        </p:spPr>
      </p:pic>
    </p:spTree>
    <p:extLst>
      <p:ext uri="{BB962C8B-B14F-4D97-AF65-F5344CB8AC3E}">
        <p14:creationId xmlns:p14="http://schemas.microsoft.com/office/powerpoint/2010/main" val="25723557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3393</TotalTime>
  <Words>1710</Words>
  <Application>Microsoft Office PowerPoint</Application>
  <PresentationFormat>ユーザー設定</PresentationFormat>
  <Paragraphs>73</Paragraphs>
  <Slides>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207</cp:revision>
  <dcterms:created xsi:type="dcterms:W3CDTF">2015-06-16T13:50:25Z</dcterms:created>
  <dcterms:modified xsi:type="dcterms:W3CDTF">2022-10-04T13:10:14Z</dcterms:modified>
</cp:coreProperties>
</file>