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9" r:id="rId4"/>
  </p:sldIdLst>
  <p:sldSz cx="10691813" cy="7559675"/>
  <p:notesSz cx="7559675" cy="106918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358" y="67"/>
      </p:cViewPr>
      <p:guideLst>
        <p:guide orient="horz" pos="2381"/>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858600" y="1960560"/>
            <a:ext cx="8974440" cy="1892160"/>
          </a:xfrm>
          <a:prstGeom prst="rect">
            <a:avLst/>
          </a:prstGeom>
        </p:spPr>
        <p:txBody>
          <a:bodyPr lIns="0" tIns="0" rIns="0" bIns="0"/>
          <a:lstStyle/>
          <a:p>
            <a:endParaRPr/>
          </a:p>
        </p:txBody>
      </p:sp>
      <p:sp>
        <p:nvSpPr>
          <p:cNvPr id="28" name="PlaceHolder 3"/>
          <p:cNvSpPr>
            <a:spLocks noGrp="1"/>
          </p:cNvSpPr>
          <p:nvPr>
            <p:ph type="body"/>
          </p:nvPr>
        </p:nvSpPr>
        <p:spPr>
          <a:xfrm>
            <a:off x="858600" y="4032720"/>
            <a:ext cx="8974440" cy="189216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30" name="PlaceHolder 2"/>
          <p:cNvSpPr>
            <a:spLocks noGrp="1"/>
          </p:cNvSpPr>
          <p:nvPr>
            <p:ph type="body"/>
          </p:nvPr>
        </p:nvSpPr>
        <p:spPr>
          <a:xfrm>
            <a:off x="858600" y="1960560"/>
            <a:ext cx="4379400" cy="1892160"/>
          </a:xfrm>
          <a:prstGeom prst="rect">
            <a:avLst/>
          </a:prstGeom>
        </p:spPr>
        <p:txBody>
          <a:bodyPr lIns="0" tIns="0" rIns="0" bIns="0"/>
          <a:lstStyle/>
          <a:p>
            <a:endParaRPr/>
          </a:p>
        </p:txBody>
      </p:sp>
      <p:sp>
        <p:nvSpPr>
          <p:cNvPr id="31" name="PlaceHolder 3"/>
          <p:cNvSpPr>
            <a:spLocks noGrp="1"/>
          </p:cNvSpPr>
          <p:nvPr>
            <p:ph type="body"/>
          </p:nvPr>
        </p:nvSpPr>
        <p:spPr>
          <a:xfrm>
            <a:off x="5457240" y="1960560"/>
            <a:ext cx="4379400" cy="1892160"/>
          </a:xfrm>
          <a:prstGeom prst="rect">
            <a:avLst/>
          </a:prstGeom>
        </p:spPr>
        <p:txBody>
          <a:bodyPr lIns="0" tIns="0" rIns="0" bIns="0"/>
          <a:lstStyle/>
          <a:p>
            <a:endParaRPr/>
          </a:p>
        </p:txBody>
      </p:sp>
      <p:sp>
        <p:nvSpPr>
          <p:cNvPr id="32" name="PlaceHolder 4"/>
          <p:cNvSpPr>
            <a:spLocks noGrp="1"/>
          </p:cNvSpPr>
          <p:nvPr>
            <p:ph type="body"/>
          </p:nvPr>
        </p:nvSpPr>
        <p:spPr>
          <a:xfrm>
            <a:off x="5457240" y="4032720"/>
            <a:ext cx="4379400" cy="1892160"/>
          </a:xfrm>
          <a:prstGeom prst="rect">
            <a:avLst/>
          </a:prstGeom>
        </p:spPr>
        <p:txBody>
          <a:bodyPr lIns="0" tIns="0" rIns="0" bIns="0"/>
          <a:lstStyle/>
          <a:p>
            <a:endParaRPr/>
          </a:p>
        </p:txBody>
      </p:sp>
      <p:sp>
        <p:nvSpPr>
          <p:cNvPr id="33" name="PlaceHolder 5"/>
          <p:cNvSpPr>
            <a:spLocks noGrp="1"/>
          </p:cNvSpPr>
          <p:nvPr>
            <p:ph type="body"/>
          </p:nvPr>
        </p:nvSpPr>
        <p:spPr>
          <a:xfrm>
            <a:off x="858600" y="4032720"/>
            <a:ext cx="4379400" cy="189216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35" name="PlaceHolder 2"/>
          <p:cNvSpPr>
            <a:spLocks noGrp="1"/>
          </p:cNvSpPr>
          <p:nvPr>
            <p:ph type="body"/>
          </p:nvPr>
        </p:nvSpPr>
        <p:spPr>
          <a:xfrm>
            <a:off x="858600" y="1960560"/>
            <a:ext cx="8974440" cy="3966840"/>
          </a:xfrm>
          <a:prstGeom prst="rect">
            <a:avLst/>
          </a:prstGeom>
        </p:spPr>
        <p:txBody>
          <a:bodyPr lIns="0" tIns="0" rIns="0" bIns="0"/>
          <a:lstStyle/>
          <a:p>
            <a:endParaRPr/>
          </a:p>
        </p:txBody>
      </p:sp>
      <p:sp>
        <p:nvSpPr>
          <p:cNvPr id="36" name="PlaceHolder 3"/>
          <p:cNvSpPr>
            <a:spLocks noGrp="1"/>
          </p:cNvSpPr>
          <p:nvPr>
            <p:ph type="body"/>
          </p:nvPr>
        </p:nvSpPr>
        <p:spPr>
          <a:xfrm>
            <a:off x="858600" y="1960560"/>
            <a:ext cx="8974440" cy="3966840"/>
          </a:xfrm>
          <a:prstGeom prst="rect">
            <a:avLst/>
          </a:prstGeom>
        </p:spPr>
        <p:txBody>
          <a:bodyPr lIns="0" tIns="0" rIns="0" bIns="0"/>
          <a:lstStyle/>
          <a:p>
            <a:endParaRPr/>
          </a:p>
        </p:txBody>
      </p:sp>
      <p:pic>
        <p:nvPicPr>
          <p:cNvPr id="37" name="図 36"/>
          <p:cNvPicPr/>
          <p:nvPr/>
        </p:nvPicPr>
        <p:blipFill>
          <a:blip r:embed="rId2"/>
          <a:stretch>
            <a:fillRect/>
          </a:stretch>
        </p:blipFill>
        <p:spPr>
          <a:xfrm>
            <a:off x="2859840" y="1960200"/>
            <a:ext cx="4971600" cy="3966840"/>
          </a:xfrm>
          <a:prstGeom prst="rect">
            <a:avLst/>
          </a:prstGeom>
          <a:ln>
            <a:noFill/>
          </a:ln>
        </p:spPr>
      </p:pic>
      <p:pic>
        <p:nvPicPr>
          <p:cNvPr id="38" name="図 37"/>
          <p:cNvPicPr/>
          <p:nvPr/>
        </p:nvPicPr>
        <p:blipFill>
          <a:blip r:embed="rId2"/>
          <a:stretch>
            <a:fillRect/>
          </a:stretch>
        </p:blipFill>
        <p:spPr>
          <a:xfrm>
            <a:off x="2859840" y="1960200"/>
            <a:ext cx="4971600" cy="396684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6" name="PlaceHolder 2"/>
          <p:cNvSpPr>
            <a:spLocks noGrp="1"/>
          </p:cNvSpPr>
          <p:nvPr>
            <p:ph type="subTitle"/>
          </p:nvPr>
        </p:nvSpPr>
        <p:spPr>
          <a:xfrm>
            <a:off x="858600" y="1960560"/>
            <a:ext cx="8974440" cy="396720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8" name="PlaceHolder 2"/>
          <p:cNvSpPr>
            <a:spLocks noGrp="1"/>
          </p:cNvSpPr>
          <p:nvPr>
            <p:ph type="body"/>
          </p:nvPr>
        </p:nvSpPr>
        <p:spPr>
          <a:xfrm>
            <a:off x="858600" y="1960560"/>
            <a:ext cx="8974440" cy="396684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10" name="PlaceHolder 2"/>
          <p:cNvSpPr>
            <a:spLocks noGrp="1"/>
          </p:cNvSpPr>
          <p:nvPr>
            <p:ph type="body"/>
          </p:nvPr>
        </p:nvSpPr>
        <p:spPr>
          <a:xfrm>
            <a:off x="858600" y="1960560"/>
            <a:ext cx="4379400" cy="3966840"/>
          </a:xfrm>
          <a:prstGeom prst="rect">
            <a:avLst/>
          </a:prstGeom>
        </p:spPr>
        <p:txBody>
          <a:bodyPr lIns="0" tIns="0" rIns="0" bIns="0"/>
          <a:lstStyle/>
          <a:p>
            <a:endParaRPr/>
          </a:p>
        </p:txBody>
      </p:sp>
      <p:sp>
        <p:nvSpPr>
          <p:cNvPr id="11" name="PlaceHolder 3"/>
          <p:cNvSpPr>
            <a:spLocks noGrp="1"/>
          </p:cNvSpPr>
          <p:nvPr>
            <p:ph type="body"/>
          </p:nvPr>
        </p:nvSpPr>
        <p:spPr>
          <a:xfrm>
            <a:off x="5457240" y="1960560"/>
            <a:ext cx="4379400" cy="396684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58600" y="632520"/>
            <a:ext cx="8974440" cy="529488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15" name="PlaceHolder 2"/>
          <p:cNvSpPr>
            <a:spLocks noGrp="1"/>
          </p:cNvSpPr>
          <p:nvPr>
            <p:ph type="body"/>
          </p:nvPr>
        </p:nvSpPr>
        <p:spPr>
          <a:xfrm>
            <a:off x="858600" y="1960560"/>
            <a:ext cx="4379400" cy="1892160"/>
          </a:xfrm>
          <a:prstGeom prst="rect">
            <a:avLst/>
          </a:prstGeom>
        </p:spPr>
        <p:txBody>
          <a:bodyPr lIns="0" tIns="0" rIns="0" bIns="0"/>
          <a:lstStyle/>
          <a:p>
            <a:endParaRPr/>
          </a:p>
        </p:txBody>
      </p:sp>
      <p:sp>
        <p:nvSpPr>
          <p:cNvPr id="16" name="PlaceHolder 3"/>
          <p:cNvSpPr>
            <a:spLocks noGrp="1"/>
          </p:cNvSpPr>
          <p:nvPr>
            <p:ph type="body"/>
          </p:nvPr>
        </p:nvSpPr>
        <p:spPr>
          <a:xfrm>
            <a:off x="858600" y="4032720"/>
            <a:ext cx="4379400" cy="1892160"/>
          </a:xfrm>
          <a:prstGeom prst="rect">
            <a:avLst/>
          </a:prstGeom>
        </p:spPr>
        <p:txBody>
          <a:bodyPr lIns="0" tIns="0" rIns="0" bIns="0"/>
          <a:lstStyle/>
          <a:p>
            <a:endParaRPr/>
          </a:p>
        </p:txBody>
      </p:sp>
      <p:sp>
        <p:nvSpPr>
          <p:cNvPr id="17" name="PlaceHolder 4"/>
          <p:cNvSpPr>
            <a:spLocks noGrp="1"/>
          </p:cNvSpPr>
          <p:nvPr>
            <p:ph type="body"/>
          </p:nvPr>
        </p:nvSpPr>
        <p:spPr>
          <a:xfrm>
            <a:off x="5457240" y="1960560"/>
            <a:ext cx="4379400" cy="396684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19" name="PlaceHolder 2"/>
          <p:cNvSpPr>
            <a:spLocks noGrp="1"/>
          </p:cNvSpPr>
          <p:nvPr>
            <p:ph type="body"/>
          </p:nvPr>
        </p:nvSpPr>
        <p:spPr>
          <a:xfrm>
            <a:off x="858600" y="1960560"/>
            <a:ext cx="4379400" cy="3966840"/>
          </a:xfrm>
          <a:prstGeom prst="rect">
            <a:avLst/>
          </a:prstGeom>
        </p:spPr>
        <p:txBody>
          <a:bodyPr lIns="0" tIns="0" rIns="0" bIns="0"/>
          <a:lstStyle/>
          <a:p>
            <a:endParaRPr/>
          </a:p>
        </p:txBody>
      </p:sp>
      <p:sp>
        <p:nvSpPr>
          <p:cNvPr id="20" name="PlaceHolder 3"/>
          <p:cNvSpPr>
            <a:spLocks noGrp="1"/>
          </p:cNvSpPr>
          <p:nvPr>
            <p:ph type="body"/>
          </p:nvPr>
        </p:nvSpPr>
        <p:spPr>
          <a:xfrm>
            <a:off x="5457240" y="1960560"/>
            <a:ext cx="4379400" cy="1892160"/>
          </a:xfrm>
          <a:prstGeom prst="rect">
            <a:avLst/>
          </a:prstGeom>
        </p:spPr>
        <p:txBody>
          <a:bodyPr lIns="0" tIns="0" rIns="0" bIns="0"/>
          <a:lstStyle/>
          <a:p>
            <a:endParaRPr/>
          </a:p>
        </p:txBody>
      </p:sp>
      <p:sp>
        <p:nvSpPr>
          <p:cNvPr id="21" name="PlaceHolder 4"/>
          <p:cNvSpPr>
            <a:spLocks noGrp="1"/>
          </p:cNvSpPr>
          <p:nvPr>
            <p:ph type="body"/>
          </p:nvPr>
        </p:nvSpPr>
        <p:spPr>
          <a:xfrm>
            <a:off x="5457240" y="4032720"/>
            <a:ext cx="4379400" cy="189216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23" name="PlaceHolder 2"/>
          <p:cNvSpPr>
            <a:spLocks noGrp="1"/>
          </p:cNvSpPr>
          <p:nvPr>
            <p:ph type="body"/>
          </p:nvPr>
        </p:nvSpPr>
        <p:spPr>
          <a:xfrm>
            <a:off x="858600" y="1960560"/>
            <a:ext cx="4379400" cy="1892160"/>
          </a:xfrm>
          <a:prstGeom prst="rect">
            <a:avLst/>
          </a:prstGeom>
        </p:spPr>
        <p:txBody>
          <a:bodyPr lIns="0" tIns="0" rIns="0" bIns="0"/>
          <a:lstStyle/>
          <a:p>
            <a:endParaRPr/>
          </a:p>
        </p:txBody>
      </p:sp>
      <p:sp>
        <p:nvSpPr>
          <p:cNvPr id="24" name="PlaceHolder 3"/>
          <p:cNvSpPr>
            <a:spLocks noGrp="1"/>
          </p:cNvSpPr>
          <p:nvPr>
            <p:ph type="body"/>
          </p:nvPr>
        </p:nvSpPr>
        <p:spPr>
          <a:xfrm>
            <a:off x="5457240" y="1960560"/>
            <a:ext cx="4379400" cy="1892160"/>
          </a:xfrm>
          <a:prstGeom prst="rect">
            <a:avLst/>
          </a:prstGeom>
        </p:spPr>
        <p:txBody>
          <a:bodyPr lIns="0" tIns="0" rIns="0" bIns="0"/>
          <a:lstStyle/>
          <a:p>
            <a:endParaRPr/>
          </a:p>
        </p:txBody>
      </p:sp>
      <p:sp>
        <p:nvSpPr>
          <p:cNvPr id="25" name="PlaceHolder 4"/>
          <p:cNvSpPr>
            <a:spLocks noGrp="1"/>
          </p:cNvSpPr>
          <p:nvPr>
            <p:ph type="body"/>
          </p:nvPr>
        </p:nvSpPr>
        <p:spPr>
          <a:xfrm>
            <a:off x="858600" y="4032720"/>
            <a:ext cx="8974440" cy="189216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858600" y="632520"/>
            <a:ext cx="8974440" cy="1141920"/>
          </a:xfrm>
          <a:prstGeom prst="rect">
            <a:avLst/>
          </a:prstGeom>
        </p:spPr>
        <p:txBody>
          <a:bodyPr lIns="0" tIns="0" rIns="0" bIns="0" anchor="ctr"/>
          <a:lstStyle/>
          <a:p>
            <a:pPr algn="ctr"/>
            <a:r>
              <a:rPr lang="en-US" sz="1100">
                <a:latin typeface="Meiryo UI"/>
              </a:rPr>
              <a:t>タイトルテキストの書式を編集するにはクリックします。</a:t>
            </a:r>
            <a:endParaRPr/>
          </a:p>
        </p:txBody>
      </p:sp>
      <p:sp>
        <p:nvSpPr>
          <p:cNvPr id="6" name="PlaceHolder 2"/>
          <p:cNvSpPr>
            <a:spLocks noGrp="1"/>
          </p:cNvSpPr>
          <p:nvPr>
            <p:ph type="body"/>
          </p:nvPr>
        </p:nvSpPr>
        <p:spPr>
          <a:xfrm>
            <a:off x="858600" y="1960560"/>
            <a:ext cx="8974440" cy="3966840"/>
          </a:xfrm>
          <a:prstGeom prst="rect">
            <a:avLst/>
          </a:prstGeom>
        </p:spPr>
        <p:txBody>
          <a:bodyPr lIns="0" tIns="0" rIns="0" bIns="0"/>
          <a:lstStyle/>
          <a:p>
            <a:pPr>
              <a:buSzPct val="45000"/>
              <a:buFont typeface="StarSymbol"/>
              <a:buChar char=""/>
            </a:pPr>
            <a:r>
              <a:rPr lang="en-US" sz="2890">
                <a:latin typeface="Arial"/>
              </a:rPr>
              <a:t>アウトラインテキストの書式を編集するにはクリックします。</a:t>
            </a:r>
            <a:endParaRPr/>
          </a:p>
          <a:p>
            <a:pPr lvl="1">
              <a:buSzPct val="75000"/>
              <a:buFont typeface="StarSymbol"/>
              <a:buChar char=""/>
            </a:pPr>
            <a:r>
              <a:rPr lang="en-US" sz="2530">
                <a:latin typeface="Arial"/>
              </a:rPr>
              <a:t>2レベル目のアウトライン</a:t>
            </a:r>
            <a:endParaRPr/>
          </a:p>
          <a:p>
            <a:pPr lvl="2">
              <a:buSzPct val="45000"/>
              <a:buFont typeface="StarSymbol"/>
              <a:buChar char=""/>
            </a:pPr>
            <a:r>
              <a:rPr lang="en-US" sz="2170">
                <a:latin typeface="Arial"/>
              </a:rPr>
              <a:t>3レベル目のアウトライン</a:t>
            </a:r>
            <a:endParaRPr/>
          </a:p>
          <a:p>
            <a:pPr lvl="3">
              <a:buSzPct val="75000"/>
              <a:buFont typeface="StarSymbol"/>
              <a:buChar char=""/>
            </a:pPr>
            <a:r>
              <a:rPr lang="en-US" sz="1810">
                <a:latin typeface="Arial"/>
              </a:rPr>
              <a:t>4レベル目のアウトライン</a:t>
            </a:r>
            <a:endParaRPr/>
          </a:p>
          <a:p>
            <a:pPr lvl="4">
              <a:buSzPct val="45000"/>
              <a:buFont typeface="StarSymbol"/>
              <a:buChar char=""/>
            </a:pPr>
            <a:r>
              <a:rPr lang="en-US" sz="1810">
                <a:latin typeface="Arial"/>
              </a:rPr>
              <a:t>5レベル目のアウトライン</a:t>
            </a:r>
            <a:endParaRPr/>
          </a:p>
          <a:p>
            <a:pPr lvl="5">
              <a:buSzPct val="45000"/>
              <a:buFont typeface="StarSymbol"/>
              <a:buChar char=""/>
            </a:pPr>
            <a:r>
              <a:rPr lang="en-US" sz="1810">
                <a:latin typeface="Arial"/>
              </a:rPr>
              <a:t>6レベル目のアウトライン</a:t>
            </a:r>
            <a:endParaRPr/>
          </a:p>
          <a:p>
            <a:pPr lvl="6">
              <a:buSzPct val="45000"/>
              <a:buFont typeface="StarSymbol"/>
              <a:buChar char=""/>
            </a:pPr>
            <a:r>
              <a:rPr lang="en-US" sz="1810">
                <a:latin typeface="Arial"/>
              </a:rPr>
              <a:t>7レベル目のアウトライン</a:t>
            </a:r>
            <a:endParaRPr/>
          </a:p>
        </p:txBody>
      </p:sp>
      <p:sp>
        <p:nvSpPr>
          <p:cNvPr id="2" name="PlaceHolder 3"/>
          <p:cNvSpPr>
            <a:spLocks noGrp="1"/>
          </p:cNvSpPr>
          <p:nvPr>
            <p:ph type="dt"/>
          </p:nvPr>
        </p:nvSpPr>
        <p:spPr>
          <a:xfrm>
            <a:off x="858600" y="6591240"/>
            <a:ext cx="2323080" cy="471600"/>
          </a:xfrm>
          <a:prstGeom prst="rect">
            <a:avLst/>
          </a:prstGeom>
        </p:spPr>
        <p:txBody>
          <a:bodyPr lIns="0" tIns="0" rIns="0" bIns="0"/>
          <a:lstStyle/>
          <a:p>
            <a:r>
              <a:rPr lang="en-US" sz="1400">
                <a:latin typeface="Times New Roman"/>
              </a:rPr>
              <a:t>&lt;日付/時刻&gt;</a:t>
            </a:r>
            <a:endParaRPr/>
          </a:p>
        </p:txBody>
      </p:sp>
      <p:sp>
        <p:nvSpPr>
          <p:cNvPr id="3" name="PlaceHolder 4"/>
          <p:cNvSpPr>
            <a:spLocks noGrp="1"/>
          </p:cNvSpPr>
          <p:nvPr>
            <p:ph type="ftr"/>
          </p:nvPr>
        </p:nvSpPr>
        <p:spPr>
          <a:xfrm>
            <a:off x="3770280" y="6591240"/>
            <a:ext cx="3160800" cy="471600"/>
          </a:xfrm>
          <a:prstGeom prst="rect">
            <a:avLst/>
          </a:prstGeom>
        </p:spPr>
        <p:txBody>
          <a:bodyPr lIns="0" tIns="0" rIns="0" bIns="0"/>
          <a:lstStyle/>
          <a:p>
            <a:pPr algn="ctr"/>
            <a:r>
              <a:rPr lang="en-US" sz="1400">
                <a:latin typeface="Times New Roman"/>
              </a:rPr>
              <a:t>&lt;フッター&gt;</a:t>
            </a:r>
            <a:endParaRPr/>
          </a:p>
        </p:txBody>
      </p:sp>
      <p:sp>
        <p:nvSpPr>
          <p:cNvPr id="4" name="PlaceHolder 5"/>
          <p:cNvSpPr>
            <a:spLocks noGrp="1"/>
          </p:cNvSpPr>
          <p:nvPr>
            <p:ph type="sldNum"/>
          </p:nvPr>
        </p:nvSpPr>
        <p:spPr>
          <a:xfrm>
            <a:off x="7509600" y="6591240"/>
            <a:ext cx="2323080" cy="471600"/>
          </a:xfrm>
          <a:prstGeom prst="rect">
            <a:avLst/>
          </a:prstGeom>
        </p:spPr>
        <p:txBody>
          <a:bodyPr lIns="0" tIns="0" rIns="0" bIns="0"/>
          <a:lstStyle/>
          <a:p>
            <a:pPr algn="r"/>
            <a:fld id="{A5A46EDE-BD15-430B-BFA5-B7D7CA2E8E6F}" type="slidenum">
              <a:rPr lang="en-US" sz="1400">
                <a:latin typeface="Times New Roman"/>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2.wdp"/><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8.png"/><Relationship Id="rId5" Type="http://schemas.microsoft.com/office/2007/relationships/hdphoto" Target="../media/hdphoto3.wdp"/><Relationship Id="rId10" Type="http://schemas.openxmlformats.org/officeDocument/2006/relationships/image" Target="../media/image11.jpeg"/><Relationship Id="rId4" Type="http://schemas.openxmlformats.org/officeDocument/2006/relationships/image" Target="../media/image7.png"/><Relationship Id="rId9"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ustomShape 1"/>
          <p:cNvSpPr/>
          <p:nvPr/>
        </p:nvSpPr>
        <p:spPr>
          <a:xfrm>
            <a:off x="648000" y="432000"/>
            <a:ext cx="9432000" cy="648000"/>
          </a:xfrm>
          <a:prstGeom prst="roundRect">
            <a:avLst>
              <a:gd name="adj" fmla="val 3600"/>
            </a:avLst>
          </a:prstGeom>
          <a:solidFill>
            <a:srgbClr val="C00000"/>
          </a:solidFill>
          <a:ln>
            <a:noFill/>
          </a:ln>
        </p:spPr>
        <p:txBody>
          <a:bodyPr wrap="none" lIns="90000" tIns="45000" rIns="90000" bIns="45000" anchor="ctr"/>
          <a:lstStyle/>
          <a:p>
            <a:r>
              <a:rPr lang="en-US" sz="2200" b="1" dirty="0">
                <a:solidFill>
                  <a:srgbClr val="FFFFFF"/>
                </a:solidFill>
                <a:latin typeface="Meiryo UI"/>
                <a:ea typeface="Meiryo UI"/>
              </a:rPr>
              <a:t>幕末・明治維新後の日本</a:t>
            </a:r>
            <a:r>
              <a:rPr lang="en-US" sz="2400" b="1" dirty="0">
                <a:solidFill>
                  <a:srgbClr val="FFFFFF"/>
                </a:solidFill>
                <a:latin typeface="Meiryo UI"/>
                <a:ea typeface="Meiryo UI"/>
              </a:rPr>
              <a:t>　</a:t>
            </a:r>
            <a:r>
              <a:rPr lang="en-US" sz="1600" b="1" dirty="0">
                <a:solidFill>
                  <a:srgbClr val="FFFFFF"/>
                </a:solidFill>
                <a:latin typeface="Meiryo UI"/>
                <a:ea typeface="Meiryo UI"/>
              </a:rPr>
              <a:t>〜幕末の日本に大きな影響を与えた</a:t>
            </a:r>
            <a:r>
              <a:rPr lang="en-US" sz="2200" b="1" dirty="0">
                <a:solidFill>
                  <a:srgbClr val="FFFFFF"/>
                </a:solidFill>
                <a:latin typeface="Meiryo UI"/>
                <a:ea typeface="Meiryo UI"/>
              </a:rPr>
              <a:t> </a:t>
            </a:r>
            <a:r>
              <a:rPr lang="en-US" b="1" dirty="0">
                <a:solidFill>
                  <a:srgbClr val="FFFFFF"/>
                </a:solidFill>
                <a:latin typeface="Meiryo UI"/>
                <a:ea typeface="Meiryo UI"/>
              </a:rPr>
              <a:t>「トーマス・ブレーク・グラバー」</a:t>
            </a:r>
            <a:r>
              <a:rPr lang="en-US" sz="1500" b="1" dirty="0">
                <a:solidFill>
                  <a:srgbClr val="FFFFFF"/>
                </a:solidFill>
                <a:latin typeface="Meiryo UI"/>
                <a:ea typeface="Meiryo UI"/>
              </a:rPr>
              <a:t>〜</a:t>
            </a:r>
            <a:endParaRPr dirty="0"/>
          </a:p>
        </p:txBody>
      </p:sp>
      <p:sp>
        <p:nvSpPr>
          <p:cNvPr id="40" name="TextShape 2"/>
          <p:cNvSpPr txBox="1"/>
          <p:nvPr/>
        </p:nvSpPr>
        <p:spPr>
          <a:xfrm>
            <a:off x="4841386" y="1180440"/>
            <a:ext cx="5454458" cy="1807560"/>
          </a:xfrm>
          <a:prstGeom prst="rect">
            <a:avLst/>
          </a:prstGeom>
        </p:spPr>
        <p:txBody>
          <a:bodyPr lIns="90000" tIns="45000" rIns="90000" bIns="45000"/>
          <a:lstStyle/>
          <a:p>
            <a:pPr algn="just"/>
            <a:r>
              <a:rPr lang="en-US" sz="1500" b="1" dirty="0">
                <a:latin typeface="Meiryo UI"/>
                <a:ea typeface="Meiryo UI"/>
              </a:rPr>
              <a:t>　幕末の長崎は、グラバーを抜きに語ることはできません。1838年、スコットランドで沿岸警備隊員の息子として生まれたトーマス・ブレーク・グラバー。</a:t>
            </a:r>
            <a:r>
              <a:rPr lang="ja-JP" altLang="en-US" sz="1500" b="1" dirty="0">
                <a:latin typeface="Meiryo UI"/>
                <a:ea typeface="Meiryo UI"/>
              </a:rPr>
              <a:t>同じスコットランド人</a:t>
            </a:r>
            <a:r>
              <a:rPr lang="en-US" altLang="ja-JP" sz="1500" b="1" dirty="0">
                <a:latin typeface="Meiryo UI"/>
                <a:ea typeface="Meiryo UI"/>
              </a:rPr>
              <a:t>K</a:t>
            </a:r>
            <a:r>
              <a:rPr lang="ja-JP" altLang="en-US" sz="1500" b="1" dirty="0">
                <a:latin typeface="Meiryo UI"/>
                <a:ea typeface="Meiryo UI"/>
              </a:rPr>
              <a:t>・</a:t>
            </a:r>
            <a:r>
              <a:rPr lang="en-US" altLang="ja-JP" sz="1500" b="1" dirty="0">
                <a:latin typeface="Meiryo UI"/>
                <a:ea typeface="Meiryo UI"/>
              </a:rPr>
              <a:t>R</a:t>
            </a:r>
            <a:r>
              <a:rPr lang="ja-JP" altLang="en-US" sz="1500" b="1" dirty="0">
                <a:latin typeface="Meiryo UI"/>
                <a:ea typeface="Meiryo UI"/>
              </a:rPr>
              <a:t>・マッケンジー経営の貿易支社に勤務し</a:t>
            </a:r>
            <a:r>
              <a:rPr lang="en-US" sz="1500" b="1" dirty="0">
                <a:latin typeface="Meiryo UI"/>
                <a:ea typeface="Meiryo UI"/>
              </a:rPr>
              <a:t>たのち1861年に「グラバー商会」を</a:t>
            </a:r>
            <a:r>
              <a:rPr lang="ja-JP" altLang="en-US" sz="1500" b="1" dirty="0">
                <a:latin typeface="Meiryo UI"/>
                <a:ea typeface="Meiryo UI"/>
              </a:rPr>
              <a:t>創立</a:t>
            </a:r>
            <a:r>
              <a:rPr lang="en-US" sz="1500" b="1" dirty="0">
                <a:latin typeface="Meiryo UI"/>
                <a:ea typeface="Meiryo UI"/>
              </a:rPr>
              <a:t>。日本の時代の流れを見抜いたグラバーは坂本龍馬をはじめとする、長州や薩摩などの藩士達と交流を深めながら、幕府や各藩に武器や船舶、機械類などを販売し、幕末の日本に大きな影響を与えました。</a:t>
            </a:r>
            <a:endParaRPr dirty="0"/>
          </a:p>
        </p:txBody>
      </p:sp>
      <p:sp>
        <p:nvSpPr>
          <p:cNvPr id="41" name="TextShape 3"/>
          <p:cNvSpPr txBox="1"/>
          <p:nvPr/>
        </p:nvSpPr>
        <p:spPr>
          <a:xfrm>
            <a:off x="6498034" y="6819480"/>
            <a:ext cx="1330560" cy="308520"/>
          </a:xfrm>
          <a:prstGeom prst="rect">
            <a:avLst/>
          </a:prstGeom>
        </p:spPr>
        <p:txBody>
          <a:bodyPr lIns="90000" tIns="45000" rIns="90000" bIns="45000"/>
          <a:lstStyle/>
          <a:p>
            <a:pPr algn="just"/>
            <a:r>
              <a:rPr lang="en-US" sz="1200" dirty="0">
                <a:latin typeface="Meiryo UI"/>
                <a:ea typeface="Meiryo UI"/>
              </a:rPr>
              <a:t>旧グラバー住宅</a:t>
            </a:r>
            <a:endParaRPr dirty="0"/>
          </a:p>
        </p:txBody>
      </p:sp>
      <p:sp>
        <p:nvSpPr>
          <p:cNvPr id="42" name="TextShape 4"/>
          <p:cNvSpPr txBox="1"/>
          <p:nvPr/>
        </p:nvSpPr>
        <p:spPr>
          <a:xfrm>
            <a:off x="612000" y="4788000"/>
            <a:ext cx="5616000" cy="1944000"/>
          </a:xfrm>
          <a:prstGeom prst="rect">
            <a:avLst/>
          </a:prstGeom>
        </p:spPr>
        <p:txBody>
          <a:bodyPr lIns="90000" tIns="45000" rIns="90000" bIns="45000"/>
          <a:lstStyle/>
          <a:p>
            <a:pPr algn="just"/>
            <a:r>
              <a:rPr lang="en-US" sz="1500" dirty="0">
                <a:latin typeface="Meiryo UI"/>
                <a:ea typeface="Meiryo UI"/>
              </a:rPr>
              <a:t>　グラバーは1859年に上海経由で長崎へ来航し、同じスコットランド人</a:t>
            </a:r>
          </a:p>
          <a:p>
            <a:pPr algn="just"/>
            <a:r>
              <a:rPr lang="en-US" sz="1500" dirty="0" err="1">
                <a:latin typeface="Meiryo UI"/>
                <a:ea typeface="Meiryo UI"/>
              </a:rPr>
              <a:t>K・R・マッケンジー経営の貿易支社に勤務していましたが、二年後、マッケンジーが長崎から去ると、彼の</a:t>
            </a:r>
            <a:r>
              <a:rPr lang="ja-JP" altLang="en-US" sz="1500" dirty="0">
                <a:latin typeface="Meiryo UI"/>
                <a:ea typeface="Meiryo UI"/>
              </a:rPr>
              <a:t>事業</a:t>
            </a:r>
            <a:r>
              <a:rPr lang="en-US" sz="1500" dirty="0" err="1">
                <a:latin typeface="Meiryo UI"/>
                <a:ea typeface="Meiryo UI"/>
              </a:rPr>
              <a:t>を引き継いで「グラバー商会」を設立します。当時、東アジア最大の商社だったジャーディン・マセソン商会の長崎代理人となりました</a:t>
            </a:r>
            <a:r>
              <a:rPr lang="en-US" sz="1500" dirty="0">
                <a:latin typeface="Meiryo UI"/>
                <a:ea typeface="Meiryo UI"/>
              </a:rPr>
              <a:t>。</a:t>
            </a:r>
            <a:endParaRPr dirty="0"/>
          </a:p>
          <a:p>
            <a:pPr algn="just"/>
            <a:r>
              <a:rPr lang="en-US" sz="1500" dirty="0">
                <a:latin typeface="Meiryo UI"/>
                <a:ea typeface="Meiryo UI"/>
              </a:rPr>
              <a:t>　1865年には、大浦海岸でわが国初の蒸気機関車「アイアン・デューク号」を走らせ、</a:t>
            </a:r>
            <a:r>
              <a:rPr lang="ja-JP" altLang="en-US" sz="1500" dirty="0">
                <a:latin typeface="Meiryo UI"/>
                <a:ea typeface="Meiryo UI"/>
              </a:rPr>
              <a:t>目にした日本人</a:t>
            </a:r>
            <a:r>
              <a:rPr lang="en-US" sz="1500" dirty="0">
                <a:latin typeface="Meiryo UI"/>
                <a:ea typeface="Meiryo UI"/>
              </a:rPr>
              <a:t>に</a:t>
            </a:r>
            <a:r>
              <a:rPr lang="ja-JP" altLang="en-US" sz="1500" dirty="0">
                <a:latin typeface="Meiryo UI"/>
                <a:ea typeface="Meiryo UI"/>
              </a:rPr>
              <a:t>は</a:t>
            </a:r>
            <a:r>
              <a:rPr lang="en-US" sz="1500" dirty="0" err="1">
                <a:latin typeface="Meiryo UI"/>
                <a:ea typeface="Meiryo UI"/>
              </a:rPr>
              <a:t>大きなインパクトを与えました</a:t>
            </a:r>
            <a:r>
              <a:rPr lang="en-US" sz="1500" dirty="0">
                <a:latin typeface="Meiryo UI"/>
                <a:ea typeface="Meiryo UI"/>
              </a:rPr>
              <a:t>。</a:t>
            </a:r>
            <a:endParaRPr dirty="0"/>
          </a:p>
        </p:txBody>
      </p:sp>
      <p:sp>
        <p:nvSpPr>
          <p:cNvPr id="43" name="TextShape 5"/>
          <p:cNvSpPr txBox="1"/>
          <p:nvPr/>
        </p:nvSpPr>
        <p:spPr>
          <a:xfrm>
            <a:off x="540000" y="4284000"/>
            <a:ext cx="5904000" cy="445320"/>
          </a:xfrm>
          <a:prstGeom prst="rect">
            <a:avLst/>
          </a:prstGeom>
        </p:spPr>
        <p:txBody>
          <a:bodyPr lIns="90000" tIns="45000" rIns="90000" bIns="45000"/>
          <a:lstStyle/>
          <a:p>
            <a:pPr algn="just"/>
            <a:r>
              <a:rPr lang="en-US" sz="2200" b="1">
                <a:latin typeface="Meiryo UI"/>
                <a:ea typeface="Meiryo UI"/>
              </a:rPr>
              <a:t>■長崎にやってきたスコットランド出身の貿易商人</a:t>
            </a:r>
            <a:endParaRPr/>
          </a:p>
        </p:txBody>
      </p:sp>
      <p:sp>
        <p:nvSpPr>
          <p:cNvPr id="44" name="CustomShape 6"/>
          <p:cNvSpPr/>
          <p:nvPr/>
        </p:nvSpPr>
        <p:spPr>
          <a:xfrm>
            <a:off x="5400000" y="3094560"/>
            <a:ext cx="4356720" cy="577440"/>
          </a:xfrm>
          <a:prstGeom prst="ellipse">
            <a:avLst/>
          </a:prstGeom>
          <a:solidFill>
            <a:srgbClr val="AEA79F"/>
          </a:solidFill>
          <a:ln>
            <a:solidFill>
              <a:srgbClr val="3465A4"/>
            </a:solidFill>
          </a:ln>
        </p:spPr>
        <p:txBody>
          <a:bodyPr wrap="none" lIns="90000" tIns="45000" rIns="90000" bIns="45000" anchor="ctr"/>
          <a:lstStyle/>
          <a:p>
            <a:pPr algn="ctr"/>
            <a:r>
              <a:rPr lang="en-US" sz="2000" b="1">
                <a:latin typeface="Meiryo UI"/>
                <a:ea typeface="Meiryo UI"/>
              </a:rPr>
              <a:t>幕末とグラバー</a:t>
            </a:r>
            <a:endParaRPr/>
          </a:p>
        </p:txBody>
      </p:sp>
      <p:pic>
        <p:nvPicPr>
          <p:cNvPr id="45" name="図 44"/>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665386" y="1152000"/>
            <a:ext cx="4212000" cy="2736000"/>
          </a:xfrm>
          <a:prstGeom prst="rect">
            <a:avLst/>
          </a:prstGeom>
          <a:ln>
            <a:noFill/>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0042" y="3995861"/>
            <a:ext cx="3380768" cy="2684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Shape 2"/>
          <p:cNvSpPr txBox="1"/>
          <p:nvPr/>
        </p:nvSpPr>
        <p:spPr>
          <a:xfrm>
            <a:off x="1584000" y="2533320"/>
            <a:ext cx="7312320" cy="1786680"/>
          </a:xfrm>
          <a:prstGeom prst="rect">
            <a:avLst/>
          </a:prstGeom>
        </p:spPr>
        <p:txBody>
          <a:bodyPr lIns="90000" tIns="45000" rIns="90000" bIns="45000"/>
          <a:lstStyle/>
          <a:p>
            <a:pPr algn="just"/>
            <a:r>
              <a:rPr lang="en-US" sz="1500" dirty="0">
                <a:latin typeface="Meiryo UI"/>
                <a:ea typeface="Meiryo UI"/>
              </a:rPr>
              <a:t>　</a:t>
            </a:r>
            <a:r>
              <a:rPr lang="en-US" sz="1600" dirty="0">
                <a:latin typeface="Meiryo UI"/>
                <a:ea typeface="Meiryo UI"/>
              </a:rPr>
              <a:t>当初は生糸や茶の輸出を中心として扱っていましたが幕末の政治的混乱に着目。</a:t>
            </a:r>
            <a:endParaRPr dirty="0"/>
          </a:p>
          <a:p>
            <a:pPr algn="just"/>
            <a:r>
              <a:rPr lang="en-US" sz="1600" dirty="0">
                <a:latin typeface="Meiryo UI"/>
                <a:ea typeface="Meiryo UI"/>
              </a:rPr>
              <a:t>時代の流れを見抜いたグラバーは坂本龍馬をはじめとする、長州や薩摩などの藩士達と交流を深めながら倒幕派を支援し武器や弾薬を販売するようになります。また、薩摩藩の五代友厚</a:t>
            </a:r>
            <a:r>
              <a:rPr lang="ja-JP" altLang="en-US" sz="1600" dirty="0">
                <a:latin typeface="Meiryo UI"/>
                <a:ea typeface="Meiryo UI"/>
              </a:rPr>
              <a:t>（ごだいともあつ）</a:t>
            </a:r>
            <a:r>
              <a:rPr lang="en-US" sz="1600" dirty="0">
                <a:latin typeface="Meiryo UI"/>
                <a:ea typeface="Meiryo UI"/>
              </a:rPr>
              <a:t>・森有礼</a:t>
            </a:r>
            <a:r>
              <a:rPr lang="ja-JP" altLang="en-US" sz="1600" dirty="0">
                <a:latin typeface="Meiryo UI"/>
                <a:ea typeface="Meiryo UI"/>
              </a:rPr>
              <a:t>（もりありのり）</a:t>
            </a:r>
            <a:r>
              <a:rPr lang="en-US" sz="1600" dirty="0">
                <a:latin typeface="Meiryo UI"/>
                <a:ea typeface="Meiryo UI"/>
              </a:rPr>
              <a:t>・寺島宗則</a:t>
            </a:r>
            <a:r>
              <a:rPr lang="ja-JP" altLang="en-US" sz="1600" dirty="0">
                <a:latin typeface="Meiryo UI"/>
                <a:ea typeface="Meiryo UI"/>
              </a:rPr>
              <a:t>（むねのり）</a:t>
            </a:r>
            <a:r>
              <a:rPr lang="en-US" sz="1600" dirty="0">
                <a:latin typeface="Meiryo UI"/>
                <a:ea typeface="Meiryo UI"/>
              </a:rPr>
              <a:t>・長澤鼎</a:t>
            </a:r>
            <a:r>
              <a:rPr lang="ja-JP" altLang="en-US" sz="1600" dirty="0">
                <a:latin typeface="Meiryo UI"/>
                <a:ea typeface="Meiryo UI"/>
              </a:rPr>
              <a:t>（ながさわかなえ）</a:t>
            </a:r>
            <a:r>
              <a:rPr lang="en-US" sz="1600" dirty="0">
                <a:latin typeface="Meiryo UI"/>
                <a:ea typeface="Meiryo UI"/>
              </a:rPr>
              <a:t>らの海外留学、長州五傑</a:t>
            </a:r>
            <a:r>
              <a:rPr lang="ja-JP" altLang="en-US" sz="1600" dirty="0">
                <a:latin typeface="Meiryo UI"/>
                <a:ea typeface="Meiryo UI"/>
              </a:rPr>
              <a:t>（ちょうしゅうごけつ）</a:t>
            </a:r>
            <a:r>
              <a:rPr lang="en-US" sz="1600" dirty="0" err="1">
                <a:latin typeface="Meiryo UI"/>
                <a:ea typeface="Meiryo UI"/>
              </a:rPr>
              <a:t>のイギリス渡航</a:t>
            </a:r>
            <a:r>
              <a:rPr lang="ja-JP" altLang="en-US" sz="1600" dirty="0">
                <a:latin typeface="Meiryo UI"/>
                <a:ea typeface="Meiryo UI"/>
              </a:rPr>
              <a:t>に影響を与えたといわれています</a:t>
            </a:r>
            <a:r>
              <a:rPr lang="en-US" sz="1600" dirty="0">
                <a:latin typeface="Meiryo UI"/>
                <a:ea typeface="Meiryo UI"/>
              </a:rPr>
              <a:t>。</a:t>
            </a:r>
            <a:r>
              <a:rPr lang="en-US" sz="1600" dirty="0" err="1">
                <a:latin typeface="Meiryo UI"/>
                <a:ea typeface="Meiryo UI"/>
              </a:rPr>
              <a:t>亀山社中とも</a:t>
            </a:r>
            <a:r>
              <a:rPr lang="ja-JP" altLang="en-US" sz="1600" dirty="0">
                <a:latin typeface="Meiryo UI"/>
                <a:ea typeface="Meiryo UI"/>
              </a:rPr>
              <a:t>貿易</a:t>
            </a:r>
            <a:r>
              <a:rPr lang="en-US" sz="1600" dirty="0" err="1">
                <a:latin typeface="Meiryo UI"/>
                <a:ea typeface="Meiryo UI"/>
              </a:rPr>
              <a:t>を行い、幕末の政変に大きな影響を与えました</a:t>
            </a:r>
            <a:r>
              <a:rPr lang="en-US" sz="1600" dirty="0">
                <a:latin typeface="Meiryo UI"/>
                <a:ea typeface="Meiryo UI"/>
              </a:rPr>
              <a:t>。</a:t>
            </a:r>
            <a:endParaRPr dirty="0"/>
          </a:p>
        </p:txBody>
      </p:sp>
      <p:sp>
        <p:nvSpPr>
          <p:cNvPr id="49" name="CustomShape 3"/>
          <p:cNvSpPr/>
          <p:nvPr/>
        </p:nvSpPr>
        <p:spPr>
          <a:xfrm>
            <a:off x="2808000" y="1294560"/>
            <a:ext cx="4679640" cy="577440"/>
          </a:xfrm>
          <a:prstGeom prst="ellipse">
            <a:avLst/>
          </a:prstGeom>
          <a:solidFill>
            <a:srgbClr val="AEA79F"/>
          </a:solidFill>
          <a:ln>
            <a:solidFill>
              <a:srgbClr val="3465A4"/>
            </a:solidFill>
          </a:ln>
        </p:spPr>
        <p:txBody>
          <a:bodyPr wrap="none" lIns="90000" tIns="45000" rIns="90000" bIns="45000" anchor="ctr"/>
          <a:lstStyle/>
          <a:p>
            <a:pPr algn="ctr"/>
            <a:r>
              <a:rPr lang="en-US" sz="2000" b="1">
                <a:latin typeface="Meiryo UI"/>
                <a:ea typeface="Meiryo UI"/>
              </a:rPr>
              <a:t>幕末とグラバー</a:t>
            </a:r>
            <a:endParaRPr/>
          </a:p>
        </p:txBody>
      </p:sp>
      <p:sp>
        <p:nvSpPr>
          <p:cNvPr id="50" name="TextShape 4"/>
          <p:cNvSpPr txBox="1"/>
          <p:nvPr/>
        </p:nvSpPr>
        <p:spPr>
          <a:xfrm>
            <a:off x="1476000" y="2088000"/>
            <a:ext cx="5508000" cy="445320"/>
          </a:xfrm>
          <a:prstGeom prst="rect">
            <a:avLst/>
          </a:prstGeom>
        </p:spPr>
        <p:txBody>
          <a:bodyPr lIns="90000" tIns="45000" rIns="90000" bIns="45000"/>
          <a:lstStyle/>
          <a:p>
            <a:pPr algn="just"/>
            <a:r>
              <a:rPr lang="en-US" sz="2200" b="1">
                <a:latin typeface="Meiryo UI"/>
                <a:ea typeface="Meiryo UI"/>
              </a:rPr>
              <a:t>■明治維新に大きな影響を与えたグラバー</a:t>
            </a:r>
            <a:endParaRPr/>
          </a:p>
        </p:txBody>
      </p:sp>
      <p:sp>
        <p:nvSpPr>
          <p:cNvPr id="53" name="TextShape 5"/>
          <p:cNvSpPr txBox="1"/>
          <p:nvPr/>
        </p:nvSpPr>
        <p:spPr>
          <a:xfrm>
            <a:off x="6282010" y="6783685"/>
            <a:ext cx="1330560" cy="308520"/>
          </a:xfrm>
          <a:prstGeom prst="rect">
            <a:avLst/>
          </a:prstGeom>
        </p:spPr>
        <p:txBody>
          <a:bodyPr lIns="90000" tIns="45000" rIns="90000" bIns="45000"/>
          <a:lstStyle/>
          <a:p>
            <a:pPr algn="just"/>
            <a:r>
              <a:rPr lang="en-US" sz="1200" dirty="0">
                <a:latin typeface="Meiryo UI"/>
                <a:ea typeface="Meiryo UI"/>
              </a:rPr>
              <a:t>旧グラバー住宅</a:t>
            </a:r>
            <a:endParaRPr dirty="0"/>
          </a:p>
        </p:txBody>
      </p:sp>
      <p:sp>
        <p:nvSpPr>
          <p:cNvPr id="54" name="TextShape 6"/>
          <p:cNvSpPr txBox="1"/>
          <p:nvPr/>
        </p:nvSpPr>
        <p:spPr>
          <a:xfrm>
            <a:off x="1601490" y="6783685"/>
            <a:ext cx="3850560" cy="308520"/>
          </a:xfrm>
          <a:prstGeom prst="rect">
            <a:avLst/>
          </a:prstGeom>
        </p:spPr>
        <p:txBody>
          <a:bodyPr lIns="90000" tIns="45000" rIns="90000" bIns="45000"/>
          <a:lstStyle/>
          <a:p>
            <a:pPr algn="just"/>
            <a:r>
              <a:rPr lang="en-US" sz="1200" dirty="0">
                <a:latin typeface="Meiryo UI"/>
                <a:ea typeface="Meiryo UI"/>
              </a:rPr>
              <a:t>鍋冠山から望む長崎港　（長崎大学付属図書館所蔵）</a:t>
            </a:r>
            <a:endParaRPr dirty="0"/>
          </a:p>
        </p:txBody>
      </p:sp>
      <p:sp>
        <p:nvSpPr>
          <p:cNvPr id="10" name="CustomShape 1"/>
          <p:cNvSpPr/>
          <p:nvPr/>
        </p:nvSpPr>
        <p:spPr>
          <a:xfrm>
            <a:off x="666434" y="251445"/>
            <a:ext cx="9432000" cy="648000"/>
          </a:xfrm>
          <a:prstGeom prst="roundRect">
            <a:avLst>
              <a:gd name="adj" fmla="val 3600"/>
            </a:avLst>
          </a:prstGeom>
          <a:solidFill>
            <a:srgbClr val="C00000"/>
          </a:solidFill>
          <a:ln>
            <a:noFill/>
          </a:ln>
        </p:spPr>
        <p:txBody>
          <a:bodyPr wrap="none" lIns="90000" tIns="45000" rIns="90000" bIns="45000" anchor="ctr"/>
          <a:lstStyle/>
          <a:p>
            <a:r>
              <a:rPr lang="en-US" sz="2200" b="1" dirty="0">
                <a:solidFill>
                  <a:srgbClr val="FFFFFF"/>
                </a:solidFill>
                <a:latin typeface="Meiryo UI"/>
                <a:ea typeface="Meiryo UI"/>
              </a:rPr>
              <a:t>幕末・明治維新後の日本</a:t>
            </a:r>
            <a:r>
              <a:rPr lang="en-US" sz="2400" b="1" dirty="0">
                <a:solidFill>
                  <a:srgbClr val="FFFFFF"/>
                </a:solidFill>
                <a:latin typeface="Meiryo UI"/>
                <a:ea typeface="Meiryo UI"/>
              </a:rPr>
              <a:t>　</a:t>
            </a:r>
            <a:r>
              <a:rPr lang="en-US" sz="1600" b="1" dirty="0">
                <a:solidFill>
                  <a:srgbClr val="FFFFFF"/>
                </a:solidFill>
                <a:latin typeface="Meiryo UI"/>
                <a:ea typeface="Meiryo UI"/>
              </a:rPr>
              <a:t>〜幕末の日本に大きな影響を与えた</a:t>
            </a:r>
            <a:r>
              <a:rPr lang="en-US" sz="2200" b="1" dirty="0">
                <a:solidFill>
                  <a:srgbClr val="FFFFFF"/>
                </a:solidFill>
                <a:latin typeface="Meiryo UI"/>
                <a:ea typeface="Meiryo UI"/>
              </a:rPr>
              <a:t> </a:t>
            </a:r>
            <a:r>
              <a:rPr lang="en-US" b="1" dirty="0">
                <a:solidFill>
                  <a:srgbClr val="FFFFFF"/>
                </a:solidFill>
                <a:latin typeface="Meiryo UI"/>
                <a:ea typeface="Meiryo UI"/>
              </a:rPr>
              <a:t>「トーマス・ブレーク・グラバー」</a:t>
            </a:r>
            <a:r>
              <a:rPr lang="en-US" sz="1500" b="1" dirty="0">
                <a:solidFill>
                  <a:srgbClr val="FFFFFF"/>
                </a:solidFill>
                <a:latin typeface="Meiryo UI"/>
                <a:ea typeface="Meiryo UI"/>
              </a:rPr>
              <a:t>〜</a:t>
            </a:r>
            <a:endParaRP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440" y="4320000"/>
            <a:ext cx="3308350" cy="2273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019" y="4273649"/>
            <a:ext cx="2542302" cy="233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ustomShape 1"/>
          <p:cNvSpPr/>
          <p:nvPr/>
        </p:nvSpPr>
        <p:spPr>
          <a:xfrm>
            <a:off x="648000" y="432000"/>
            <a:ext cx="9432000" cy="648000"/>
          </a:xfrm>
          <a:prstGeom prst="roundRect">
            <a:avLst>
              <a:gd name="adj" fmla="val 3600"/>
            </a:avLst>
          </a:prstGeom>
          <a:solidFill>
            <a:srgbClr val="C00000"/>
          </a:solidFill>
          <a:ln>
            <a:noFill/>
          </a:ln>
        </p:spPr>
        <p:txBody>
          <a:bodyPr wrap="none" lIns="90000" tIns="45000" rIns="90000" bIns="45000" anchor="ctr"/>
          <a:lstStyle/>
          <a:p>
            <a:r>
              <a:rPr lang="en-US" sz="2400" b="1" dirty="0">
                <a:solidFill>
                  <a:srgbClr val="FFFFFF"/>
                </a:solidFill>
                <a:latin typeface="Meiryo UI"/>
                <a:ea typeface="Meiryo UI"/>
              </a:rPr>
              <a:t>幕末・明治維新後の日本　</a:t>
            </a:r>
            <a:r>
              <a:rPr lang="en-US" sz="1600" b="1" dirty="0">
                <a:solidFill>
                  <a:srgbClr val="FFFFFF"/>
                </a:solidFill>
                <a:latin typeface="Meiryo UI"/>
                <a:ea typeface="Meiryo UI"/>
              </a:rPr>
              <a:t>〜優れた経営能力を発揮</a:t>
            </a:r>
            <a:r>
              <a:rPr lang="en-US" sz="2000" b="1" dirty="0">
                <a:solidFill>
                  <a:srgbClr val="FFFFFF"/>
                </a:solidFill>
                <a:latin typeface="Meiryo UI"/>
                <a:ea typeface="Meiryo UI"/>
              </a:rPr>
              <a:t> </a:t>
            </a:r>
            <a:r>
              <a:rPr lang="en-US" b="1" dirty="0">
                <a:solidFill>
                  <a:srgbClr val="FFFFFF"/>
                </a:solidFill>
                <a:latin typeface="Meiryo UI"/>
                <a:ea typeface="Meiryo UI"/>
              </a:rPr>
              <a:t>「日本の近代化に貢献したグラバー」</a:t>
            </a:r>
            <a:r>
              <a:rPr lang="en-US" sz="1600" b="1" dirty="0">
                <a:solidFill>
                  <a:srgbClr val="FFFFFF"/>
                </a:solidFill>
                <a:latin typeface="Meiryo UI"/>
                <a:ea typeface="Meiryo UI"/>
              </a:rPr>
              <a:t>〜</a:t>
            </a:r>
            <a:endParaRPr dirty="0"/>
          </a:p>
        </p:txBody>
      </p:sp>
      <p:sp>
        <p:nvSpPr>
          <p:cNvPr id="40" name="TextShape 2"/>
          <p:cNvSpPr txBox="1"/>
          <p:nvPr/>
        </p:nvSpPr>
        <p:spPr>
          <a:xfrm>
            <a:off x="5256860" y="1116000"/>
            <a:ext cx="4985590" cy="1908000"/>
          </a:xfrm>
          <a:prstGeom prst="rect">
            <a:avLst/>
          </a:prstGeom>
        </p:spPr>
        <p:txBody>
          <a:bodyPr lIns="90000" tIns="45000" rIns="90000" bIns="45000"/>
          <a:lstStyle/>
          <a:p>
            <a:pPr algn="just"/>
            <a:r>
              <a:rPr lang="en-US" sz="1400" b="1" dirty="0">
                <a:latin typeface="Meiryo UI"/>
                <a:ea typeface="Meiryo UI"/>
              </a:rPr>
              <a:t>　グラバーは明治維新後も日本に留まり、実業家として活躍。その生涯を日本で終えました。</a:t>
            </a:r>
          </a:p>
          <a:p>
            <a:pPr algn="just"/>
            <a:r>
              <a:rPr lang="ja-JP" altLang="en-US" sz="1400" b="1" dirty="0">
                <a:latin typeface="Meiryo UI"/>
                <a:ea typeface="Meiryo UI"/>
              </a:rPr>
              <a:t>　大型船舶の修理のため小菅修船場を建設</a:t>
            </a:r>
            <a:r>
              <a:rPr lang="en-US" sz="1400" b="1" dirty="0">
                <a:latin typeface="Meiryo UI"/>
                <a:ea typeface="Meiryo UI"/>
              </a:rPr>
              <a:t>、</a:t>
            </a:r>
            <a:r>
              <a:rPr lang="ja-JP" altLang="en-US" sz="1400" b="1" dirty="0">
                <a:latin typeface="Meiryo UI"/>
                <a:ea typeface="Meiryo UI"/>
              </a:rPr>
              <a:t>海外の船舶用燃料としての石炭の需要の高まりに対応するため、</a:t>
            </a:r>
            <a:r>
              <a:rPr lang="en-US" sz="1400" b="1" dirty="0" err="1">
                <a:latin typeface="Meiryo UI"/>
                <a:ea typeface="Meiryo UI"/>
              </a:rPr>
              <a:t>日本最初の蒸気機関による竪坑</a:t>
            </a:r>
            <a:r>
              <a:rPr lang="ja-JP" altLang="en-US" sz="1400" b="1" dirty="0">
                <a:latin typeface="Meiryo UI"/>
                <a:ea typeface="Meiryo UI"/>
              </a:rPr>
              <a:t>（たてこう）である北渓井坑</a:t>
            </a:r>
            <a:r>
              <a:rPr lang="en-US" sz="1400" b="1" dirty="0" err="1">
                <a:latin typeface="Meiryo UI"/>
                <a:ea typeface="Meiryo UI"/>
              </a:rPr>
              <a:t>をつくるなど日本の炭鉱近代化に貢献しました</a:t>
            </a:r>
            <a:r>
              <a:rPr lang="en-US" sz="1400" b="1" dirty="0">
                <a:latin typeface="Meiryo UI"/>
                <a:ea typeface="Meiryo UI"/>
              </a:rPr>
              <a:t>。</a:t>
            </a:r>
          </a:p>
          <a:p>
            <a:pPr algn="just"/>
            <a:r>
              <a:rPr lang="ja-JP" altLang="en-US" sz="1400" b="1" dirty="0">
                <a:latin typeface="Meiryo UI"/>
                <a:ea typeface="Meiryo UI"/>
              </a:rPr>
              <a:t>　</a:t>
            </a:r>
            <a:r>
              <a:rPr lang="en-US" sz="1400" b="1" dirty="0" err="1">
                <a:latin typeface="Meiryo UI"/>
                <a:ea typeface="Meiryo UI"/>
              </a:rPr>
              <a:t>また、三菱に入ってからも閉鎖した横浜のビール醸造所を購入し</a:t>
            </a:r>
            <a:r>
              <a:rPr lang="en-US" sz="1400" b="1" dirty="0">
                <a:latin typeface="Meiryo UI"/>
                <a:ea typeface="Meiryo UI"/>
              </a:rPr>
              <a:t>、「ジャパン・ブルワリー・カンパニー」を設立、これが今の</a:t>
            </a:r>
          </a:p>
          <a:p>
            <a:pPr algn="just"/>
            <a:r>
              <a:rPr lang="en-US" sz="1400" b="1" dirty="0">
                <a:latin typeface="Meiryo UI"/>
                <a:ea typeface="Meiryo UI"/>
              </a:rPr>
              <a:t>「キリンビール」です。</a:t>
            </a:r>
            <a:endParaRPr sz="1600" dirty="0"/>
          </a:p>
        </p:txBody>
      </p:sp>
      <p:sp>
        <p:nvSpPr>
          <p:cNvPr id="41" name="TextShape 3"/>
          <p:cNvSpPr txBox="1"/>
          <p:nvPr/>
        </p:nvSpPr>
        <p:spPr>
          <a:xfrm>
            <a:off x="504000" y="3743914"/>
            <a:ext cx="3528000" cy="445320"/>
          </a:xfrm>
          <a:prstGeom prst="rect">
            <a:avLst/>
          </a:prstGeom>
        </p:spPr>
        <p:txBody>
          <a:bodyPr lIns="90000" tIns="45000" rIns="90000" bIns="45000"/>
          <a:lstStyle/>
          <a:p>
            <a:pPr algn="just"/>
            <a:r>
              <a:rPr lang="en-US" sz="2200" b="1" dirty="0">
                <a:latin typeface="Meiryo UI"/>
                <a:ea typeface="Meiryo UI"/>
              </a:rPr>
              <a:t>■明治維新後のグラバー</a:t>
            </a:r>
            <a:endParaRPr dirty="0"/>
          </a:p>
        </p:txBody>
      </p:sp>
      <p:sp>
        <p:nvSpPr>
          <p:cNvPr id="42" name="CustomShape 4"/>
          <p:cNvSpPr/>
          <p:nvPr/>
        </p:nvSpPr>
        <p:spPr>
          <a:xfrm>
            <a:off x="5669285" y="3167280"/>
            <a:ext cx="4464000" cy="577440"/>
          </a:xfrm>
          <a:prstGeom prst="ellipse">
            <a:avLst/>
          </a:prstGeom>
          <a:solidFill>
            <a:srgbClr val="AEA79F"/>
          </a:solidFill>
          <a:ln>
            <a:solidFill>
              <a:srgbClr val="3465A4"/>
            </a:solidFill>
          </a:ln>
        </p:spPr>
        <p:txBody>
          <a:bodyPr wrap="none" lIns="90000" tIns="45000" rIns="90000" bIns="45000" anchor="ctr"/>
          <a:lstStyle/>
          <a:p>
            <a:pPr algn="ctr"/>
            <a:r>
              <a:rPr lang="en-US" sz="1600" b="1" dirty="0" err="1">
                <a:latin typeface="Meiryo UI"/>
                <a:ea typeface="Meiryo UI"/>
              </a:rPr>
              <a:t>生涯を日本で終えた</a:t>
            </a:r>
            <a:r>
              <a:rPr lang="ja-JP" altLang="en-US" sz="1600" b="1" dirty="0">
                <a:latin typeface="Meiryo UI"/>
                <a:ea typeface="Meiryo UI"/>
              </a:rPr>
              <a:t>スコットランド</a:t>
            </a:r>
            <a:r>
              <a:rPr lang="en-US" sz="1600" b="1" dirty="0">
                <a:latin typeface="Meiryo UI"/>
                <a:ea typeface="Meiryo UI"/>
              </a:rPr>
              <a:t>人</a:t>
            </a:r>
            <a:r>
              <a:rPr lang="ja-JP" altLang="en-US" sz="1600" b="1" dirty="0">
                <a:latin typeface="Meiryo UI"/>
                <a:ea typeface="Meiryo UI"/>
              </a:rPr>
              <a:t>貿易商</a:t>
            </a:r>
            <a:endParaRPr sz="1400" dirty="0"/>
          </a:p>
        </p:txBody>
      </p:sp>
      <p:sp>
        <p:nvSpPr>
          <p:cNvPr id="43" name="TextShape 5"/>
          <p:cNvSpPr txBox="1"/>
          <p:nvPr/>
        </p:nvSpPr>
        <p:spPr>
          <a:xfrm>
            <a:off x="2705595" y="3543325"/>
            <a:ext cx="2818607" cy="308520"/>
          </a:xfrm>
          <a:prstGeom prst="rect">
            <a:avLst/>
          </a:prstGeom>
        </p:spPr>
        <p:txBody>
          <a:bodyPr lIns="90000" tIns="45000" rIns="90000" bIns="45000"/>
          <a:lstStyle/>
          <a:p>
            <a:pPr algn="just"/>
            <a:r>
              <a:rPr lang="en-US" sz="1050" dirty="0">
                <a:latin typeface="Meiryo UI"/>
                <a:ea typeface="Meiryo UI"/>
              </a:rPr>
              <a:t>　　　</a:t>
            </a:r>
            <a:r>
              <a:rPr lang="ja-JP" altLang="en-US" sz="1050" dirty="0">
                <a:latin typeface="Meiryo UI"/>
                <a:ea typeface="Meiryo UI"/>
              </a:rPr>
              <a:t>旧グラバー住宅</a:t>
            </a:r>
            <a:r>
              <a:rPr lang="en-US" sz="1050" dirty="0" err="1">
                <a:latin typeface="Meiryo UI"/>
                <a:ea typeface="Meiryo UI"/>
              </a:rPr>
              <a:t>から見下ろす長崎の町並み</a:t>
            </a:r>
            <a:endParaRPr dirty="0"/>
          </a:p>
        </p:txBody>
      </p:sp>
      <p:sp>
        <p:nvSpPr>
          <p:cNvPr id="46" name="TextShape 6"/>
          <p:cNvSpPr txBox="1"/>
          <p:nvPr/>
        </p:nvSpPr>
        <p:spPr>
          <a:xfrm>
            <a:off x="7056000" y="3781440"/>
            <a:ext cx="3186450" cy="3238560"/>
          </a:xfrm>
          <a:prstGeom prst="rect">
            <a:avLst/>
          </a:prstGeom>
        </p:spPr>
        <p:txBody>
          <a:bodyPr lIns="90000" tIns="45000" rIns="90000" bIns="45000"/>
          <a:lstStyle/>
          <a:p>
            <a:pPr algn="just"/>
            <a:r>
              <a:rPr lang="en-US" sz="1500" dirty="0">
                <a:latin typeface="Meiryo UI"/>
                <a:ea typeface="Meiryo UI"/>
              </a:rPr>
              <a:t>　</a:t>
            </a:r>
            <a:r>
              <a:rPr lang="en-US" sz="1400" dirty="0">
                <a:latin typeface="Meiryo UI"/>
                <a:ea typeface="Meiryo UI"/>
              </a:rPr>
              <a:t>1881年、三菱の岩崎彌太郎が高島炭</a:t>
            </a:r>
            <a:r>
              <a:rPr lang="en-US" altLang="ja-JP" sz="1400" dirty="0">
                <a:latin typeface="Meiryo UI"/>
                <a:ea typeface="Meiryo UI"/>
              </a:rPr>
              <a:t>坑</a:t>
            </a:r>
            <a:r>
              <a:rPr lang="en-US" sz="1400" dirty="0">
                <a:latin typeface="Meiryo UI"/>
                <a:ea typeface="Meiryo UI"/>
              </a:rPr>
              <a:t>を買収してからも経営に当たりました。また1885年以後は三菱の相談役として活躍し、経営危機になったスプリング・</a:t>
            </a:r>
            <a:r>
              <a:rPr lang="ja-JP" altLang="en-US" sz="1400" dirty="0">
                <a:latin typeface="Meiryo UI"/>
                <a:ea typeface="Meiryo UI"/>
              </a:rPr>
              <a:t>バリー醸造所を再建し、経営</a:t>
            </a:r>
            <a:r>
              <a:rPr lang="en-US" sz="1400" dirty="0" err="1">
                <a:latin typeface="Meiryo UI"/>
                <a:ea typeface="Meiryo UI"/>
              </a:rPr>
              <a:t>参加することを岩崎に勧めて後の麒麟麦酒（現・キリンビール）の基礎を築くなど、日本の近代化に大きく貢献しました</a:t>
            </a:r>
            <a:r>
              <a:rPr lang="en-US" sz="1400" dirty="0">
                <a:latin typeface="Meiryo UI"/>
                <a:ea typeface="Meiryo UI"/>
              </a:rPr>
              <a:t>。</a:t>
            </a:r>
            <a:endParaRPr dirty="0"/>
          </a:p>
          <a:p>
            <a:pPr algn="just"/>
            <a:r>
              <a:rPr lang="en-US" sz="1400" dirty="0">
                <a:latin typeface="Meiryo UI"/>
                <a:ea typeface="Meiryo UI"/>
              </a:rPr>
              <a:t>　日本政府は、1908年、外国人として初めての勲二等旭日重光章</a:t>
            </a:r>
            <a:r>
              <a:rPr lang="ja-JP" altLang="en-US" sz="1400">
                <a:latin typeface="Meiryo UI"/>
                <a:ea typeface="Meiryo UI"/>
              </a:rPr>
              <a:t>（くんに</a:t>
            </a:r>
            <a:r>
              <a:rPr lang="ja-JP" altLang="en-US" sz="1400" dirty="0">
                <a:latin typeface="Meiryo UI"/>
                <a:ea typeface="Meiryo UI"/>
              </a:rPr>
              <a:t>とうきょくじつじゅうこうしょう）</a:t>
            </a:r>
            <a:r>
              <a:rPr lang="en-US" sz="1400" dirty="0">
                <a:latin typeface="Meiryo UI"/>
                <a:ea typeface="Meiryo UI"/>
              </a:rPr>
              <a:t>を</a:t>
            </a:r>
            <a:r>
              <a:rPr lang="ja-JP" altLang="en-US" sz="1400" dirty="0">
                <a:latin typeface="Meiryo UI"/>
                <a:ea typeface="Meiryo UI"/>
              </a:rPr>
              <a:t>贈って</a:t>
            </a:r>
            <a:r>
              <a:rPr lang="en-US" sz="1400" dirty="0">
                <a:latin typeface="Meiryo UI"/>
                <a:ea typeface="Meiryo UI"/>
              </a:rPr>
              <a:t>彼の功績をたたえています。東京の自宅で1911年、73歳の生涯を閉じたグラバーは、家族と共に</a:t>
            </a:r>
            <a:r>
              <a:rPr lang="ja-JP" altLang="en-US" sz="1400" dirty="0">
                <a:latin typeface="Meiryo UI"/>
                <a:ea typeface="Meiryo UI"/>
              </a:rPr>
              <a:t>長崎市の</a:t>
            </a:r>
            <a:r>
              <a:rPr lang="en-US" sz="1400" dirty="0" err="1">
                <a:latin typeface="Meiryo UI"/>
                <a:ea typeface="Meiryo UI"/>
              </a:rPr>
              <a:t>坂本国際墓地に埋葬されています</a:t>
            </a:r>
            <a:r>
              <a:rPr lang="en-US" sz="1400" dirty="0">
                <a:latin typeface="Meiryo UI"/>
                <a:ea typeface="Meiryo UI"/>
              </a:rPr>
              <a:t>。</a:t>
            </a:r>
            <a:endParaRPr dirty="0"/>
          </a:p>
        </p:txBody>
      </p:sp>
      <p:sp>
        <p:nvSpPr>
          <p:cNvPr id="47" name="TextShape 7"/>
          <p:cNvSpPr txBox="1"/>
          <p:nvPr/>
        </p:nvSpPr>
        <p:spPr>
          <a:xfrm>
            <a:off x="417338" y="4119394"/>
            <a:ext cx="3542662" cy="1257840"/>
          </a:xfrm>
          <a:prstGeom prst="rect">
            <a:avLst/>
          </a:prstGeom>
        </p:spPr>
        <p:txBody>
          <a:bodyPr lIns="90000" tIns="45000" rIns="90000" bIns="45000"/>
          <a:lstStyle/>
          <a:p>
            <a:pPr algn="just"/>
            <a:r>
              <a:rPr lang="en-US" sz="1400" dirty="0">
                <a:latin typeface="Meiryo UI"/>
                <a:ea typeface="Meiryo UI"/>
              </a:rPr>
              <a:t>　</a:t>
            </a:r>
            <a:r>
              <a:rPr lang="en-US" sz="1400" dirty="0" err="1">
                <a:latin typeface="Meiryo UI"/>
                <a:ea typeface="Meiryo UI"/>
              </a:rPr>
              <a:t>グラバーは明治維新後も造幣寮の機械輸入に関わるなど明治政府との関係を深めましたが</a:t>
            </a:r>
            <a:r>
              <a:rPr lang="en-US" sz="1400" dirty="0">
                <a:latin typeface="Meiryo UI"/>
                <a:ea typeface="Meiryo UI"/>
              </a:rPr>
              <a:t>、</a:t>
            </a:r>
            <a:r>
              <a:rPr lang="ja-JP" altLang="en-US" sz="1400" dirty="0">
                <a:latin typeface="Meiryo UI"/>
                <a:ea typeface="Meiryo UI"/>
              </a:rPr>
              <a:t>倒幕のため、</a:t>
            </a:r>
            <a:r>
              <a:rPr lang="en-US" sz="1400" dirty="0">
                <a:latin typeface="Meiryo UI"/>
                <a:ea typeface="Meiryo UI"/>
              </a:rPr>
              <a:t>諸藩からの資金回収が滞ったことなどで1870年、グラバー商会は破産します。</a:t>
            </a:r>
            <a:endParaRPr dirty="0"/>
          </a:p>
        </p:txBody>
      </p:sp>
      <p:sp>
        <p:nvSpPr>
          <p:cNvPr id="48" name="TextShape 8"/>
          <p:cNvSpPr txBox="1"/>
          <p:nvPr/>
        </p:nvSpPr>
        <p:spPr>
          <a:xfrm>
            <a:off x="417338" y="5316573"/>
            <a:ext cx="4874662" cy="767520"/>
          </a:xfrm>
          <a:prstGeom prst="rect">
            <a:avLst/>
          </a:prstGeom>
        </p:spPr>
        <p:txBody>
          <a:bodyPr lIns="90000" tIns="45000" rIns="90000" bIns="45000"/>
          <a:lstStyle/>
          <a:p>
            <a:pPr algn="just"/>
            <a:r>
              <a:rPr lang="ja-JP" altLang="en-US" sz="1400" dirty="0">
                <a:latin typeface="Meiryo UI"/>
                <a:ea typeface="Meiryo UI"/>
              </a:rPr>
              <a:t>　グラバー自身は高島</a:t>
            </a:r>
            <a:r>
              <a:rPr lang="en-US" sz="1400" dirty="0">
                <a:latin typeface="Meiryo UI"/>
                <a:ea typeface="Meiryo UI"/>
              </a:rPr>
              <a:t>炭</a:t>
            </a:r>
            <a:r>
              <a:rPr lang="en-US" altLang="ja-JP" sz="1400" dirty="0">
                <a:latin typeface="Meiryo UI"/>
                <a:ea typeface="Meiryo UI"/>
              </a:rPr>
              <a:t>坑</a:t>
            </a:r>
            <a:r>
              <a:rPr lang="en-US" sz="1400" dirty="0">
                <a:latin typeface="Meiryo UI"/>
                <a:ea typeface="Meiryo UI"/>
              </a:rPr>
              <a:t>の実質的経営者として日本に留まり、近代的ドック「小菅修船場（ソロバンドック）」</a:t>
            </a:r>
            <a:r>
              <a:rPr lang="en-US" sz="1400" dirty="0" err="1">
                <a:latin typeface="Meiryo UI"/>
                <a:ea typeface="Meiryo UI"/>
              </a:rPr>
              <a:t>の建設、高島炭坑に近代的な採炭技術</a:t>
            </a:r>
            <a:r>
              <a:rPr lang="ja-JP" altLang="en-US" sz="1400" dirty="0">
                <a:latin typeface="Meiryo UI"/>
                <a:ea typeface="Meiryo UI"/>
              </a:rPr>
              <a:t>を</a:t>
            </a:r>
            <a:r>
              <a:rPr lang="en-US" sz="1400" dirty="0" err="1">
                <a:latin typeface="Meiryo UI"/>
                <a:ea typeface="Meiryo UI"/>
              </a:rPr>
              <a:t>導入</a:t>
            </a:r>
            <a:r>
              <a:rPr lang="ja-JP" altLang="en-US" sz="1400" dirty="0">
                <a:latin typeface="Meiryo UI"/>
                <a:ea typeface="Meiryo UI"/>
              </a:rPr>
              <a:t>した高島炭坑の開発</a:t>
            </a:r>
            <a:r>
              <a:rPr lang="en-US" sz="1400" dirty="0" err="1">
                <a:latin typeface="Meiryo UI"/>
                <a:ea typeface="Meiryo UI"/>
              </a:rPr>
              <a:t>を行いました</a:t>
            </a:r>
            <a:r>
              <a:rPr lang="en-US" sz="1400" dirty="0">
                <a:latin typeface="Meiryo UI"/>
                <a:ea typeface="Meiryo UI"/>
              </a:rPr>
              <a:t>。</a:t>
            </a:r>
            <a:endParaRPr dirty="0"/>
          </a:p>
        </p:txBody>
      </p:sp>
      <p:sp>
        <p:nvSpPr>
          <p:cNvPr id="50" name="TextShape 9"/>
          <p:cNvSpPr txBox="1"/>
          <p:nvPr/>
        </p:nvSpPr>
        <p:spPr>
          <a:xfrm>
            <a:off x="3924000" y="4896000"/>
            <a:ext cx="1368000" cy="252000"/>
          </a:xfrm>
          <a:prstGeom prst="rect">
            <a:avLst/>
          </a:prstGeom>
        </p:spPr>
        <p:txBody>
          <a:bodyPr lIns="90000" tIns="45000" rIns="90000" bIns="45000"/>
          <a:lstStyle/>
          <a:p>
            <a:pPr algn="just"/>
            <a:r>
              <a:rPr lang="en-US" sz="1000" dirty="0">
                <a:latin typeface="Meiryo UI"/>
                <a:ea typeface="Meiryo UI"/>
              </a:rPr>
              <a:t>高島のグラバー別邸跡</a:t>
            </a:r>
            <a:endParaRPr dirty="0"/>
          </a:p>
        </p:txBody>
      </p:sp>
      <p:sp>
        <p:nvSpPr>
          <p:cNvPr id="53" name="TextShape 10"/>
          <p:cNvSpPr txBox="1"/>
          <p:nvPr/>
        </p:nvSpPr>
        <p:spPr>
          <a:xfrm>
            <a:off x="1673498" y="7056093"/>
            <a:ext cx="1872000" cy="252000"/>
          </a:xfrm>
          <a:prstGeom prst="rect">
            <a:avLst/>
          </a:prstGeom>
        </p:spPr>
        <p:txBody>
          <a:bodyPr lIns="90000" tIns="45000" rIns="90000" bIns="45000"/>
          <a:lstStyle/>
          <a:p>
            <a:pPr algn="just"/>
            <a:r>
              <a:rPr lang="en-US" sz="1000" dirty="0">
                <a:latin typeface="Meiryo UI"/>
                <a:ea typeface="Meiryo UI"/>
              </a:rPr>
              <a:t>小菅修船場跡（ソロバンドック）</a:t>
            </a:r>
            <a:endParaRPr dirty="0"/>
          </a:p>
        </p:txBody>
      </p:sp>
      <p:sp>
        <p:nvSpPr>
          <p:cNvPr id="55" name="TextShape 11"/>
          <p:cNvSpPr txBox="1"/>
          <p:nvPr/>
        </p:nvSpPr>
        <p:spPr>
          <a:xfrm>
            <a:off x="5508000" y="5683320"/>
            <a:ext cx="1728000" cy="252000"/>
          </a:xfrm>
          <a:prstGeom prst="rect">
            <a:avLst/>
          </a:prstGeom>
        </p:spPr>
        <p:txBody>
          <a:bodyPr lIns="90000" tIns="45000" rIns="90000" bIns="45000"/>
          <a:lstStyle/>
          <a:p>
            <a:pPr algn="just"/>
            <a:r>
              <a:rPr lang="en-US" sz="1000" dirty="0">
                <a:latin typeface="Meiryo UI"/>
                <a:ea typeface="Meiryo UI"/>
              </a:rPr>
              <a:t>長崎歴史文化博物館所蔵</a:t>
            </a:r>
            <a:endParaRPr dirty="0"/>
          </a:p>
        </p:txBody>
      </p:sp>
      <p:sp>
        <p:nvSpPr>
          <p:cNvPr id="56" name="TextShape 12"/>
          <p:cNvSpPr txBox="1"/>
          <p:nvPr/>
        </p:nvSpPr>
        <p:spPr>
          <a:xfrm>
            <a:off x="4265786" y="6409669"/>
            <a:ext cx="1313280" cy="898560"/>
          </a:xfrm>
          <a:prstGeom prst="rect">
            <a:avLst/>
          </a:prstGeom>
        </p:spPr>
        <p:txBody>
          <a:bodyPr lIns="90000" tIns="45000" rIns="90000" bIns="45000"/>
          <a:lstStyle/>
          <a:p>
            <a:pPr algn="just"/>
            <a:r>
              <a:rPr lang="en-US" sz="1000" dirty="0">
                <a:latin typeface="Meiryo UI"/>
                <a:ea typeface="Meiryo UI"/>
              </a:rPr>
              <a:t>グラバーの墓は長崎市の坂本国際墓地にある。妻ツルとともに息子の倉場富三郎夫妻と並んで眠っている。</a:t>
            </a:r>
            <a:endParaRPr dirty="0"/>
          </a:p>
        </p:txBody>
      </p:sp>
      <p:sp>
        <p:nvSpPr>
          <p:cNvPr id="57" name="TextShape 13"/>
          <p:cNvSpPr txBox="1"/>
          <p:nvPr/>
        </p:nvSpPr>
        <p:spPr>
          <a:xfrm>
            <a:off x="7074226" y="7020008"/>
            <a:ext cx="1152000" cy="252000"/>
          </a:xfrm>
          <a:prstGeom prst="rect">
            <a:avLst/>
          </a:prstGeom>
        </p:spPr>
        <p:txBody>
          <a:bodyPr lIns="90000" tIns="45000" rIns="90000" bIns="45000"/>
          <a:lstStyle/>
          <a:p>
            <a:pPr algn="just"/>
            <a:r>
              <a:rPr lang="en-US" sz="1000" dirty="0">
                <a:latin typeface="Meiryo UI"/>
                <a:ea typeface="Meiryo UI"/>
              </a:rPr>
              <a:t>坂本国際墓地</a:t>
            </a:r>
            <a:endParaRPr dirty="0"/>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65386" y="1159692"/>
            <a:ext cx="4591474" cy="2362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664342" y="3888000"/>
            <a:ext cx="1193732" cy="1765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3938" y="6194781"/>
            <a:ext cx="1388587" cy="1041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3475" y="3886099"/>
            <a:ext cx="1371600"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705595" y="6120722"/>
            <a:ext cx="1247573" cy="930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図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3210" y="6120722"/>
            <a:ext cx="1402928" cy="93915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379</Words>
  <Application>Microsoft Office PowerPoint</Application>
  <PresentationFormat>ユーザー設定</PresentationFormat>
  <Paragraphs>32</Paragraphs>
  <Slides>3</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vt:i4>
      </vt:variant>
    </vt:vector>
  </HeadingPairs>
  <TitlesOfParts>
    <vt:vector size="8" baseType="lpstr">
      <vt:lpstr>Meiryo UI</vt:lpstr>
      <vt:lpstr>StarSymbol</vt:lpstr>
      <vt:lpstr>Arial</vt:lpstr>
      <vt:lpstr>Times New Roman</vt:lpstr>
      <vt:lpstr>Office Theme</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nitca</dc:creator>
  <cp:lastModifiedBy>nitca_012@outlook.jp</cp:lastModifiedBy>
  <cp:revision>9</cp:revision>
  <dcterms:modified xsi:type="dcterms:W3CDTF">2022-10-04T12:30:08Z</dcterms:modified>
</cp:coreProperties>
</file>