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1813" cy="7559675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52" y="132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58600" y="403272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5724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5860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図 36"/>
          <p:cNvPicPr/>
          <p:nvPr/>
        </p:nvPicPr>
        <p:blipFill>
          <a:blip r:embed="rId2"/>
          <a:stretch>
            <a:fillRect/>
          </a:stretch>
        </p:blipFill>
        <p:spPr>
          <a:xfrm>
            <a:off x="2859840" y="1960200"/>
            <a:ext cx="4971600" cy="3966840"/>
          </a:xfrm>
          <a:prstGeom prst="rect">
            <a:avLst/>
          </a:prstGeom>
          <a:ln>
            <a:noFill/>
          </a:ln>
        </p:spPr>
      </p:pic>
      <p:pic>
        <p:nvPicPr>
          <p:cNvPr id="38" name="図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859840" y="1960200"/>
            <a:ext cx="4971600" cy="396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58600" y="1960560"/>
            <a:ext cx="8974440" cy="396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58600" y="632520"/>
            <a:ext cx="8974440" cy="52948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5860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5724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58600" y="403272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1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1100">
                <a:latin typeface="Meiryo UI"/>
              </a:rPr>
              <a:t>タイトルテキストの書式を編集するにはクリックします。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90">
                <a:latin typeface="Arial"/>
              </a:rPr>
              <a:t>アウトラインテキストの書式を編集するにはクリックします。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530">
                <a:latin typeface="Arial"/>
              </a:rPr>
              <a:t>2レベル目のアウトライン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170">
                <a:latin typeface="Arial"/>
              </a:rPr>
              <a:t>3レベル目のアウトライン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810">
                <a:latin typeface="Arial"/>
              </a:rPr>
              <a:t>4レベル目のアウトライン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5レベル目のアウトライン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6レベル目のアウトライン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7レベル目のアウトライン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58600" y="6591240"/>
            <a:ext cx="2323080" cy="471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dirty="0">
                <a:latin typeface="Times New Roman"/>
              </a:rPr>
              <a:t>&lt;日付/時刻&gt;</a:t>
            </a:r>
            <a:endParaRPr dirty="0"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770280" y="6591240"/>
            <a:ext cx="3160800" cy="47160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dirty="0">
                <a:latin typeface="Times New Roman"/>
              </a:rPr>
              <a:t>&lt;フッター&gt;</a:t>
            </a:r>
            <a:endParaRPr dirty="0"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09600" y="6591240"/>
            <a:ext cx="2323080" cy="47160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E09528A-C98B-4D28-AEA3-C2A657B3E7A2}" type="slidenum">
              <a:rPr lang="en-US" sz="1400">
                <a:latin typeface="Times New Roman"/>
              </a:r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図 38"/>
          <p:cNvPicPr/>
          <p:nvPr/>
        </p:nvPicPr>
        <p:blipFill>
          <a:blip r:embed="rId2"/>
          <a:stretch>
            <a:fillRect/>
          </a:stretch>
        </p:blipFill>
        <p:spPr>
          <a:xfrm>
            <a:off x="989280" y="4595040"/>
            <a:ext cx="1620000" cy="2203200"/>
          </a:xfrm>
          <a:prstGeom prst="rect">
            <a:avLst/>
          </a:prstGeom>
          <a:ln>
            <a:noFill/>
          </a:ln>
        </p:spPr>
      </p:pic>
      <p:pic>
        <p:nvPicPr>
          <p:cNvPr id="40" name="図 39"/>
          <p:cNvPicPr/>
          <p:nvPr/>
        </p:nvPicPr>
        <p:blipFill>
          <a:blip r:embed="rId3"/>
          <a:stretch>
            <a:fillRect/>
          </a:stretch>
        </p:blipFill>
        <p:spPr>
          <a:xfrm>
            <a:off x="3347280" y="4584240"/>
            <a:ext cx="1620000" cy="2106000"/>
          </a:xfrm>
          <a:prstGeom prst="rect">
            <a:avLst/>
          </a:prstGeom>
          <a:ln>
            <a:noFill/>
          </a:ln>
        </p:spPr>
      </p:pic>
      <p:pic>
        <p:nvPicPr>
          <p:cNvPr id="41" name="図 40"/>
          <p:cNvPicPr/>
          <p:nvPr/>
        </p:nvPicPr>
        <p:blipFill>
          <a:blip r:embed="rId4"/>
          <a:stretch>
            <a:fillRect/>
          </a:stretch>
        </p:blipFill>
        <p:spPr>
          <a:xfrm>
            <a:off x="5705280" y="4595040"/>
            <a:ext cx="1620000" cy="2181600"/>
          </a:xfrm>
          <a:prstGeom prst="rect">
            <a:avLst/>
          </a:prstGeom>
          <a:ln>
            <a:noFill/>
          </a:ln>
        </p:spPr>
      </p:pic>
      <p:pic>
        <p:nvPicPr>
          <p:cNvPr id="42" name="図 41"/>
          <p:cNvPicPr/>
          <p:nvPr/>
        </p:nvPicPr>
        <p:blipFill>
          <a:blip r:embed="rId5"/>
          <a:stretch>
            <a:fillRect/>
          </a:stretch>
        </p:blipFill>
        <p:spPr>
          <a:xfrm>
            <a:off x="8063280" y="4595040"/>
            <a:ext cx="1620000" cy="2111040"/>
          </a:xfrm>
          <a:prstGeom prst="rect">
            <a:avLst/>
          </a:prstGeom>
          <a:ln>
            <a:noFill/>
          </a:ln>
        </p:spPr>
      </p:pic>
      <p:pic>
        <p:nvPicPr>
          <p:cNvPr id="43" name="図 42"/>
          <p:cNvPicPr/>
          <p:nvPr/>
        </p:nvPicPr>
        <p:blipFill>
          <a:blip r:embed="rId6"/>
          <a:stretch>
            <a:fillRect/>
          </a:stretch>
        </p:blipFill>
        <p:spPr>
          <a:xfrm>
            <a:off x="999000" y="2016000"/>
            <a:ext cx="1620000" cy="2142360"/>
          </a:xfrm>
          <a:prstGeom prst="rect">
            <a:avLst/>
          </a:prstGeom>
          <a:ln>
            <a:noFill/>
          </a:ln>
        </p:spPr>
      </p:pic>
      <p:pic>
        <p:nvPicPr>
          <p:cNvPr id="44" name="図 43"/>
          <p:cNvPicPr/>
          <p:nvPr/>
        </p:nvPicPr>
        <p:blipFill>
          <a:blip r:embed="rId7"/>
          <a:stretch>
            <a:fillRect/>
          </a:stretch>
        </p:blipFill>
        <p:spPr>
          <a:xfrm>
            <a:off x="3357000" y="2072520"/>
            <a:ext cx="1620000" cy="1976400"/>
          </a:xfrm>
          <a:prstGeom prst="rect">
            <a:avLst/>
          </a:prstGeom>
          <a:ln>
            <a:noFill/>
          </a:ln>
        </p:spPr>
      </p:pic>
      <p:pic>
        <p:nvPicPr>
          <p:cNvPr id="45" name="図 44"/>
          <p:cNvPicPr/>
          <p:nvPr/>
        </p:nvPicPr>
        <p:blipFill>
          <a:blip r:embed="rId8"/>
          <a:stretch>
            <a:fillRect/>
          </a:stretch>
        </p:blipFill>
        <p:spPr>
          <a:xfrm>
            <a:off x="5715000" y="208656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46" name="図 45"/>
          <p:cNvPicPr/>
          <p:nvPr/>
        </p:nvPicPr>
        <p:blipFill>
          <a:blip r:embed="rId9"/>
          <a:stretch>
            <a:fillRect/>
          </a:stretch>
        </p:blipFill>
        <p:spPr>
          <a:xfrm>
            <a:off x="8073000" y="2006640"/>
            <a:ext cx="1620000" cy="2084400"/>
          </a:xfrm>
          <a:prstGeom prst="rect">
            <a:avLst/>
          </a:prstGeom>
          <a:ln>
            <a:noFill/>
          </a:ln>
        </p:spPr>
      </p:pic>
      <p:sp>
        <p:nvSpPr>
          <p:cNvPr id="47" name="CustomShape 1"/>
          <p:cNvSpPr/>
          <p:nvPr/>
        </p:nvSpPr>
        <p:spPr>
          <a:xfrm>
            <a:off x="504000" y="6703200"/>
            <a:ext cx="9638280" cy="50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8" name="CustomShape 2"/>
          <p:cNvSpPr/>
          <p:nvPr/>
        </p:nvSpPr>
        <p:spPr>
          <a:xfrm>
            <a:off x="648000" y="4044600"/>
            <a:ext cx="943200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9" name="CustomShape 3"/>
          <p:cNvSpPr/>
          <p:nvPr/>
        </p:nvSpPr>
        <p:spPr>
          <a:xfrm>
            <a:off x="630000" y="432000"/>
            <a:ext cx="9432000" cy="648000"/>
          </a:xfrm>
          <a:prstGeom prst="roundRect">
            <a:avLst>
              <a:gd name="adj" fmla="val 3600"/>
            </a:avLst>
          </a:prstGeom>
          <a:solidFill>
            <a:srgbClr val="C00000"/>
          </a:solidFill>
          <a:ln>
            <a:noFill/>
          </a:ln>
        </p:spPr>
        <p:txBody>
          <a:bodyPr wrap="none" lIns="90000" tIns="45000" rIns="90000" bIns="45000" anchor="ctr"/>
          <a:lstStyle/>
          <a:p>
            <a:r>
              <a:rPr lang="en-US" sz="2600" b="1" dirty="0">
                <a:solidFill>
                  <a:srgbClr val="FFFFFF"/>
                </a:solidFill>
                <a:latin typeface="Meiryo UI"/>
                <a:ea typeface="Meiryo UI"/>
              </a:rPr>
              <a:t>幕末・明治維新後の日本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　</a:t>
            </a:r>
            <a:r>
              <a:rPr lang="en-US" sz="2200" b="1" dirty="0">
                <a:solidFill>
                  <a:srgbClr val="FFFFFF"/>
                </a:solidFill>
                <a:latin typeface="Meiryo UI"/>
                <a:ea typeface="Meiryo UI"/>
              </a:rPr>
              <a:t> 　　　　　　　　　　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「長崎遊学の人物紹介 ①」</a:t>
            </a:r>
            <a:endParaRPr dirty="0"/>
          </a:p>
        </p:txBody>
      </p:sp>
      <p:sp>
        <p:nvSpPr>
          <p:cNvPr id="50" name="CustomShape 4"/>
          <p:cNvSpPr/>
          <p:nvPr/>
        </p:nvSpPr>
        <p:spPr>
          <a:xfrm>
            <a:off x="576000" y="1510560"/>
            <a:ext cx="9576000" cy="57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51" name="TextShape 5"/>
          <p:cNvSpPr txBox="1"/>
          <p:nvPr/>
        </p:nvSpPr>
        <p:spPr>
          <a:xfrm>
            <a:off x="672840" y="1132560"/>
            <a:ext cx="9299160" cy="931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　近代日本を築く夢を抱いた若者にとって、長崎は希望の地でした。</a:t>
            </a:r>
            <a:endParaRPr dirty="0"/>
          </a:p>
          <a:p>
            <a:pPr algn="just"/>
            <a:r>
              <a:rPr lang="en-US" sz="1300" b="1" dirty="0">
                <a:latin typeface="Meiryo UI"/>
                <a:ea typeface="Meiryo UI"/>
              </a:rPr>
              <a:t>　江戸時代に日本で唯一海外に開かれた窓であった長崎は、外国を知るうえで最良の地だったのです。開国後は東山手、南山手、</a:t>
            </a:r>
            <a:r>
              <a:rPr lang="en-US" sz="1300" b="1" dirty="0" smtClean="0">
                <a:latin typeface="Meiryo UI"/>
                <a:ea typeface="Meiryo UI"/>
              </a:rPr>
              <a:t>大浦</a:t>
            </a:r>
            <a:r>
              <a:rPr lang="ja-JP" altLang="en-US" sz="1300" b="1" dirty="0" smtClean="0">
                <a:latin typeface="Meiryo UI"/>
                <a:ea typeface="Meiryo UI"/>
              </a:rPr>
              <a:t>　　　</a:t>
            </a:r>
            <a:endParaRPr lang="en-US" altLang="ja-JP" sz="1300" b="1" dirty="0" smtClean="0">
              <a:latin typeface="Meiryo UI"/>
              <a:ea typeface="Meiryo UI"/>
            </a:endParaRPr>
          </a:p>
          <a:p>
            <a:pPr algn="just"/>
            <a:r>
              <a:rPr lang="ja-JP" altLang="en-US" sz="1300" b="1" dirty="0" smtClean="0">
                <a:latin typeface="Meiryo UI"/>
                <a:ea typeface="Meiryo UI"/>
              </a:rPr>
              <a:t>　</a:t>
            </a:r>
            <a:r>
              <a:rPr lang="en-US" sz="1300" b="1" dirty="0" smtClean="0">
                <a:latin typeface="Meiryo UI"/>
                <a:ea typeface="Meiryo UI"/>
              </a:rPr>
              <a:t>を中心とした居留地には貿易商会や工場</a:t>
            </a:r>
            <a:r>
              <a:rPr lang="en-US" sz="1300" b="1" dirty="0">
                <a:latin typeface="Meiryo UI"/>
                <a:ea typeface="Meiryo UI"/>
              </a:rPr>
              <a:t>、銀行、ホテルなどが次々と建設され、最新の西洋文化が入り賑わいを見せていました</a:t>
            </a:r>
            <a:r>
              <a:rPr lang="en-US" sz="1300" b="1" dirty="0" smtClean="0">
                <a:latin typeface="Meiryo UI"/>
                <a:ea typeface="Meiryo UI"/>
              </a:rPr>
              <a:t>。</a:t>
            </a:r>
          </a:p>
          <a:p>
            <a:pPr algn="just"/>
            <a:r>
              <a:rPr lang="ja-JP" altLang="en-US" sz="1300" b="1" dirty="0">
                <a:latin typeface="Meiryo UI"/>
                <a:ea typeface="Meiryo UI"/>
              </a:rPr>
              <a:t>　</a:t>
            </a:r>
            <a:r>
              <a:rPr lang="en-US" sz="1300" b="1" dirty="0" smtClean="0">
                <a:latin typeface="Meiryo UI"/>
                <a:ea typeface="Meiryo UI"/>
              </a:rPr>
              <a:t>この長崎で多くの人物が学び</a:t>
            </a:r>
            <a:r>
              <a:rPr lang="en-US" sz="1300" b="1" dirty="0">
                <a:latin typeface="Meiryo UI"/>
                <a:ea typeface="Meiryo UI"/>
              </a:rPr>
              <a:t>、大きく羽ばたいていきました。</a:t>
            </a:r>
            <a:endParaRPr dirty="0"/>
          </a:p>
        </p:txBody>
      </p:sp>
      <p:sp>
        <p:nvSpPr>
          <p:cNvPr id="52" name="TextShape 6"/>
          <p:cNvSpPr txBox="1"/>
          <p:nvPr/>
        </p:nvSpPr>
        <p:spPr>
          <a:xfrm>
            <a:off x="877680" y="4215240"/>
            <a:ext cx="207432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坂本龍馬</a:t>
            </a:r>
            <a:r>
              <a:rPr lang="en-US" sz="1050" dirty="0">
                <a:latin typeface="Meiryo UI"/>
                <a:ea typeface="Meiryo UI"/>
              </a:rPr>
              <a:t> </a:t>
            </a:r>
            <a:r>
              <a:rPr lang="en-US" sz="1200" b="1" dirty="0">
                <a:latin typeface="Meiryo UI"/>
                <a:ea typeface="Meiryo UI"/>
              </a:rPr>
              <a:t>(1836〜1867)</a:t>
            </a:r>
            <a:endParaRPr dirty="0"/>
          </a:p>
        </p:txBody>
      </p:sp>
      <p:sp>
        <p:nvSpPr>
          <p:cNvPr id="53" name="TextShape 7"/>
          <p:cNvSpPr txBox="1"/>
          <p:nvPr/>
        </p:nvSpPr>
        <p:spPr>
          <a:xfrm>
            <a:off x="3233880" y="4194720"/>
            <a:ext cx="248112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岩崎彌太郎</a:t>
            </a:r>
            <a:r>
              <a:rPr lang="en-US" sz="1200" b="1" dirty="0">
                <a:latin typeface="Meiryo UI"/>
                <a:ea typeface="Meiryo UI"/>
              </a:rPr>
              <a:t> (1835〜1885)</a:t>
            </a:r>
            <a:endParaRPr dirty="0"/>
          </a:p>
        </p:txBody>
      </p:sp>
      <p:sp>
        <p:nvSpPr>
          <p:cNvPr id="54" name="TextShape 8"/>
          <p:cNvSpPr txBox="1"/>
          <p:nvPr/>
        </p:nvSpPr>
        <p:spPr>
          <a:xfrm>
            <a:off x="5650200" y="4194720"/>
            <a:ext cx="220464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小松帯刀 </a:t>
            </a:r>
            <a:r>
              <a:rPr lang="en-US" sz="1200" b="1" dirty="0">
                <a:latin typeface="Meiryo UI"/>
                <a:ea typeface="Meiryo UI"/>
              </a:rPr>
              <a:t>(1835〜1870)</a:t>
            </a:r>
            <a:endParaRPr dirty="0"/>
          </a:p>
        </p:txBody>
      </p:sp>
      <p:sp>
        <p:nvSpPr>
          <p:cNvPr id="55" name="TextShape 9"/>
          <p:cNvSpPr txBox="1"/>
          <p:nvPr/>
        </p:nvSpPr>
        <p:spPr>
          <a:xfrm>
            <a:off x="7993800" y="4204440"/>
            <a:ext cx="21978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勝海舟</a:t>
            </a:r>
            <a:r>
              <a:rPr lang="en-US" sz="1200" b="1" dirty="0">
                <a:latin typeface="Meiryo UI"/>
                <a:ea typeface="Meiryo UI"/>
              </a:rPr>
              <a:t> (1823〜1899)</a:t>
            </a:r>
            <a:endParaRPr dirty="0"/>
          </a:p>
        </p:txBody>
      </p:sp>
      <p:sp>
        <p:nvSpPr>
          <p:cNvPr id="56" name="TextShape 10"/>
          <p:cNvSpPr txBox="1"/>
          <p:nvPr/>
        </p:nvSpPr>
        <p:spPr>
          <a:xfrm>
            <a:off x="926280" y="6906600"/>
            <a:ext cx="22899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伊藤博文</a:t>
            </a:r>
            <a:r>
              <a:rPr lang="en-US" sz="1200" b="1" dirty="0">
                <a:latin typeface="Meiryo UI"/>
                <a:ea typeface="Meiryo UI"/>
              </a:rPr>
              <a:t> (1841〜1909)</a:t>
            </a:r>
            <a:endParaRPr dirty="0"/>
          </a:p>
        </p:txBody>
      </p:sp>
      <p:sp>
        <p:nvSpPr>
          <p:cNvPr id="57" name="TextShape 11"/>
          <p:cNvSpPr txBox="1"/>
          <p:nvPr/>
        </p:nvSpPr>
        <p:spPr>
          <a:xfrm>
            <a:off x="7965000" y="6906600"/>
            <a:ext cx="20332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上野彦馬</a:t>
            </a:r>
            <a:r>
              <a:rPr lang="en-US" sz="1200" b="1" dirty="0">
                <a:latin typeface="Meiryo UI"/>
                <a:ea typeface="Meiryo UI"/>
              </a:rPr>
              <a:t> (1838〜1904)</a:t>
            </a:r>
            <a:endParaRPr dirty="0"/>
          </a:p>
        </p:txBody>
      </p:sp>
      <p:sp>
        <p:nvSpPr>
          <p:cNvPr id="58" name="TextShape 12"/>
          <p:cNvSpPr txBox="1"/>
          <p:nvPr/>
        </p:nvSpPr>
        <p:spPr>
          <a:xfrm>
            <a:off x="7875720" y="3998520"/>
            <a:ext cx="1700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59" name="TextShape 13"/>
          <p:cNvSpPr txBox="1"/>
          <p:nvPr/>
        </p:nvSpPr>
        <p:spPr>
          <a:xfrm>
            <a:off x="93528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0" name="TextShape 14"/>
          <p:cNvSpPr txBox="1"/>
          <p:nvPr/>
        </p:nvSpPr>
        <p:spPr>
          <a:xfrm>
            <a:off x="329256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1" name="TextShape 15"/>
          <p:cNvSpPr txBox="1"/>
          <p:nvPr/>
        </p:nvSpPr>
        <p:spPr>
          <a:xfrm>
            <a:off x="562428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2" name="TextShape 16"/>
          <p:cNvSpPr txBox="1"/>
          <p:nvPr/>
        </p:nvSpPr>
        <p:spPr>
          <a:xfrm>
            <a:off x="3168000" y="3998520"/>
            <a:ext cx="160776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3" name="TextShape 17"/>
          <p:cNvSpPr txBox="1"/>
          <p:nvPr/>
        </p:nvSpPr>
        <p:spPr>
          <a:xfrm>
            <a:off x="5551200" y="3998520"/>
            <a:ext cx="165600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4" name="TextShape 18"/>
          <p:cNvSpPr txBox="1"/>
          <p:nvPr/>
        </p:nvSpPr>
        <p:spPr>
          <a:xfrm>
            <a:off x="877680" y="3998520"/>
            <a:ext cx="187200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高知県立歴史民族資料館蔵</a:t>
            </a:r>
            <a:r>
              <a:rPr lang="en-US" sz="1200" dirty="0">
                <a:latin typeface="Meiryo UI"/>
                <a:ea typeface="Meiryo UI"/>
              </a:rPr>
              <a:t>  </a:t>
            </a:r>
            <a:endParaRPr dirty="0"/>
          </a:p>
        </p:txBody>
      </p:sp>
      <p:sp>
        <p:nvSpPr>
          <p:cNvPr id="65" name="TextShape 19"/>
          <p:cNvSpPr txBox="1"/>
          <p:nvPr/>
        </p:nvSpPr>
        <p:spPr>
          <a:xfrm>
            <a:off x="7995600" y="6675120"/>
            <a:ext cx="1677960" cy="265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長崎歴史文化博物館所蔵</a:t>
            </a:r>
            <a:endParaRPr dirty="0"/>
          </a:p>
        </p:txBody>
      </p:sp>
      <p:sp>
        <p:nvSpPr>
          <p:cNvPr id="66" name="TextShape 20"/>
          <p:cNvSpPr txBox="1"/>
          <p:nvPr/>
        </p:nvSpPr>
        <p:spPr>
          <a:xfrm>
            <a:off x="3276720" y="6906600"/>
            <a:ext cx="23572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後藤象二郎</a:t>
            </a:r>
            <a:r>
              <a:rPr lang="en-US" sz="1200" b="1" dirty="0">
                <a:latin typeface="Meiryo UI"/>
                <a:ea typeface="Meiryo UI"/>
              </a:rPr>
              <a:t> (1838〜1897)</a:t>
            </a:r>
            <a:endParaRPr dirty="0"/>
          </a:p>
        </p:txBody>
      </p:sp>
      <p:sp>
        <p:nvSpPr>
          <p:cNvPr id="67" name="TextShape 21"/>
          <p:cNvSpPr txBox="1"/>
          <p:nvPr/>
        </p:nvSpPr>
        <p:spPr>
          <a:xfrm>
            <a:off x="5577480" y="6906600"/>
            <a:ext cx="22608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井上馨</a:t>
            </a:r>
            <a:r>
              <a:rPr lang="en-US" sz="1200" b="1" dirty="0">
                <a:latin typeface="Meiryo UI"/>
                <a:ea typeface="Meiryo UI"/>
              </a:rPr>
              <a:t> (1836〜1915)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図 67"/>
          <p:cNvPicPr/>
          <p:nvPr/>
        </p:nvPicPr>
        <p:blipFill>
          <a:blip r:embed="rId2"/>
          <a:stretch>
            <a:fillRect/>
          </a:stretch>
        </p:blipFill>
        <p:spPr>
          <a:xfrm>
            <a:off x="1022040" y="4031640"/>
            <a:ext cx="1620000" cy="2116800"/>
          </a:xfrm>
          <a:prstGeom prst="rect">
            <a:avLst/>
          </a:prstGeom>
          <a:ln>
            <a:noFill/>
          </a:ln>
        </p:spPr>
      </p:pic>
      <p:pic>
        <p:nvPicPr>
          <p:cNvPr id="69" name="図 68"/>
          <p:cNvPicPr/>
          <p:nvPr/>
        </p:nvPicPr>
        <p:blipFill>
          <a:blip r:embed="rId3"/>
          <a:stretch>
            <a:fillRect/>
          </a:stretch>
        </p:blipFill>
        <p:spPr>
          <a:xfrm>
            <a:off x="3384000" y="4090320"/>
            <a:ext cx="1620000" cy="1706400"/>
          </a:xfrm>
          <a:prstGeom prst="rect">
            <a:avLst/>
          </a:prstGeom>
          <a:ln>
            <a:noFill/>
          </a:ln>
        </p:spPr>
      </p:pic>
      <p:pic>
        <p:nvPicPr>
          <p:cNvPr id="70" name="図 69"/>
          <p:cNvPicPr/>
          <p:nvPr/>
        </p:nvPicPr>
        <p:blipFill>
          <a:blip r:embed="rId4"/>
          <a:stretch>
            <a:fillRect/>
          </a:stretch>
        </p:blipFill>
        <p:spPr>
          <a:xfrm>
            <a:off x="5724000" y="4120920"/>
            <a:ext cx="1620000" cy="2289600"/>
          </a:xfrm>
          <a:prstGeom prst="rect">
            <a:avLst/>
          </a:prstGeom>
          <a:ln>
            <a:noFill/>
          </a:ln>
        </p:spPr>
      </p:pic>
      <p:sp>
        <p:nvSpPr>
          <p:cNvPr id="71" name="CustomShape 1"/>
          <p:cNvSpPr/>
          <p:nvPr/>
        </p:nvSpPr>
        <p:spPr>
          <a:xfrm>
            <a:off x="648000" y="6085080"/>
            <a:ext cx="947772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pic>
        <p:nvPicPr>
          <p:cNvPr id="72" name="図 71"/>
          <p:cNvPicPr/>
          <p:nvPr/>
        </p:nvPicPr>
        <p:blipFill>
          <a:blip r:embed="rId5"/>
          <a:stretch>
            <a:fillRect/>
          </a:stretch>
        </p:blipFill>
        <p:spPr>
          <a:xfrm>
            <a:off x="999000" y="1454400"/>
            <a:ext cx="1620000" cy="2052000"/>
          </a:xfrm>
          <a:prstGeom prst="rect">
            <a:avLst/>
          </a:prstGeom>
          <a:ln>
            <a:noFill/>
          </a:ln>
        </p:spPr>
      </p:pic>
      <p:pic>
        <p:nvPicPr>
          <p:cNvPr id="73" name="図 72"/>
          <p:cNvPicPr/>
          <p:nvPr/>
        </p:nvPicPr>
        <p:blipFill>
          <a:blip r:embed="rId6"/>
          <a:stretch>
            <a:fillRect/>
          </a:stretch>
        </p:blipFill>
        <p:spPr>
          <a:xfrm>
            <a:off x="3357000" y="145440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74" name="図 73"/>
          <p:cNvPicPr/>
          <p:nvPr/>
        </p:nvPicPr>
        <p:blipFill>
          <a:blip r:embed="rId7"/>
          <a:stretch>
            <a:fillRect/>
          </a:stretch>
        </p:blipFill>
        <p:spPr>
          <a:xfrm>
            <a:off x="5715000" y="145440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75" name="図 74"/>
          <p:cNvPicPr/>
          <p:nvPr/>
        </p:nvPicPr>
        <p:blipFill>
          <a:blip r:embed="rId8"/>
          <a:stretch>
            <a:fillRect/>
          </a:stretch>
        </p:blipFill>
        <p:spPr>
          <a:xfrm>
            <a:off x="8073000" y="1454400"/>
            <a:ext cx="1620000" cy="2127600"/>
          </a:xfrm>
          <a:prstGeom prst="rect">
            <a:avLst/>
          </a:prstGeom>
          <a:ln>
            <a:noFill/>
          </a:ln>
        </p:spPr>
      </p:pic>
      <p:sp>
        <p:nvSpPr>
          <p:cNvPr id="76" name="CustomShape 2"/>
          <p:cNvSpPr/>
          <p:nvPr/>
        </p:nvSpPr>
        <p:spPr>
          <a:xfrm>
            <a:off x="504000" y="3505320"/>
            <a:ext cx="972000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7" name="CustomShape 3"/>
          <p:cNvSpPr/>
          <p:nvPr/>
        </p:nvSpPr>
        <p:spPr>
          <a:xfrm>
            <a:off x="648000" y="432000"/>
            <a:ext cx="9432000" cy="648000"/>
          </a:xfrm>
          <a:prstGeom prst="roundRect">
            <a:avLst>
              <a:gd name="adj" fmla="val 3600"/>
            </a:avLst>
          </a:prstGeom>
          <a:solidFill>
            <a:srgbClr val="C00000"/>
          </a:solidFill>
          <a:ln>
            <a:noFill/>
          </a:ln>
        </p:spPr>
        <p:txBody>
          <a:bodyPr wrap="none" lIns="90000" tIns="45000" rIns="90000" bIns="45000" anchor="ctr"/>
          <a:lstStyle/>
          <a:p>
            <a:r>
              <a:rPr lang="en-US" sz="2600" b="1" dirty="0">
                <a:solidFill>
                  <a:srgbClr val="FFFFFF"/>
                </a:solidFill>
                <a:latin typeface="Meiryo UI"/>
                <a:ea typeface="Meiryo UI"/>
              </a:rPr>
              <a:t>幕末・明治維新後の日本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　</a:t>
            </a:r>
            <a:r>
              <a:rPr lang="en-US" sz="2200" b="1" dirty="0">
                <a:solidFill>
                  <a:srgbClr val="FFFFFF"/>
                </a:solidFill>
                <a:latin typeface="Meiryo UI"/>
                <a:ea typeface="Meiryo UI"/>
              </a:rPr>
              <a:t> 　　　　　　　　　　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「長崎遊学の人物紹介 ②」</a:t>
            </a:r>
            <a:endParaRPr dirty="0"/>
          </a:p>
        </p:txBody>
      </p:sp>
      <p:sp>
        <p:nvSpPr>
          <p:cNvPr id="78" name="TextShape 4"/>
          <p:cNvSpPr txBox="1"/>
          <p:nvPr/>
        </p:nvSpPr>
        <p:spPr>
          <a:xfrm>
            <a:off x="900000" y="3708720"/>
            <a:ext cx="19800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大浦慶</a:t>
            </a:r>
            <a:r>
              <a:rPr lang="en-US" sz="1200" b="1" dirty="0">
                <a:latin typeface="Meiryo UI"/>
                <a:ea typeface="Meiryo UI"/>
              </a:rPr>
              <a:t> (1828〜1884)</a:t>
            </a:r>
            <a:endParaRPr dirty="0"/>
          </a:p>
        </p:txBody>
      </p:sp>
      <p:sp>
        <p:nvSpPr>
          <p:cNvPr id="79" name="TextShape 5"/>
          <p:cNvSpPr txBox="1"/>
          <p:nvPr/>
        </p:nvSpPr>
        <p:spPr>
          <a:xfrm>
            <a:off x="5616000" y="3708720"/>
            <a:ext cx="23230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吉田松陰</a:t>
            </a:r>
            <a:r>
              <a:rPr lang="en-US" sz="1200" b="1" dirty="0">
                <a:latin typeface="Meiryo UI"/>
                <a:ea typeface="Meiryo UI"/>
              </a:rPr>
              <a:t> (1830〜1859)</a:t>
            </a:r>
            <a:endParaRPr dirty="0"/>
          </a:p>
        </p:txBody>
      </p:sp>
      <p:sp>
        <p:nvSpPr>
          <p:cNvPr id="80" name="TextShape 6"/>
          <p:cNvSpPr txBox="1"/>
          <p:nvPr/>
        </p:nvSpPr>
        <p:spPr>
          <a:xfrm>
            <a:off x="3287520" y="3708720"/>
            <a:ext cx="21124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西郷隆盛</a:t>
            </a:r>
            <a:r>
              <a:rPr lang="en-US" sz="1200" b="1" dirty="0">
                <a:latin typeface="Meiryo UI"/>
                <a:ea typeface="Meiryo UI"/>
              </a:rPr>
              <a:t> (1828〜1877)</a:t>
            </a:r>
            <a:endParaRPr dirty="0"/>
          </a:p>
        </p:txBody>
      </p:sp>
      <p:sp>
        <p:nvSpPr>
          <p:cNvPr id="81" name="TextShape 7"/>
          <p:cNvSpPr txBox="1"/>
          <p:nvPr/>
        </p:nvSpPr>
        <p:spPr>
          <a:xfrm>
            <a:off x="7966440" y="3708720"/>
            <a:ext cx="2101320" cy="6955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福沢諭吉 </a:t>
            </a:r>
            <a:r>
              <a:rPr lang="en-US" sz="1200" b="1" dirty="0">
                <a:latin typeface="Meiryo UI"/>
                <a:ea typeface="Meiryo UI"/>
              </a:rPr>
              <a:t>(1835〜1901)</a:t>
            </a:r>
            <a:endParaRPr dirty="0"/>
          </a:p>
        </p:txBody>
      </p:sp>
      <p:sp>
        <p:nvSpPr>
          <p:cNvPr id="82" name="TextShape 8"/>
          <p:cNvSpPr txBox="1"/>
          <p:nvPr/>
        </p:nvSpPr>
        <p:spPr>
          <a:xfrm>
            <a:off x="5675040" y="6320520"/>
            <a:ext cx="23889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大隈重信</a:t>
            </a:r>
            <a:r>
              <a:rPr lang="en-US" sz="1200" b="1" dirty="0">
                <a:latin typeface="Meiryo UI"/>
                <a:ea typeface="Meiryo UI"/>
              </a:rPr>
              <a:t> (1838〜1922)</a:t>
            </a:r>
            <a:endParaRPr dirty="0"/>
          </a:p>
        </p:txBody>
      </p:sp>
      <p:sp>
        <p:nvSpPr>
          <p:cNvPr id="83" name="TextShape 9"/>
          <p:cNvSpPr txBox="1"/>
          <p:nvPr/>
        </p:nvSpPr>
        <p:spPr>
          <a:xfrm>
            <a:off x="3250080" y="6320520"/>
            <a:ext cx="23554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近藤長次郎</a:t>
            </a:r>
            <a:r>
              <a:rPr lang="en-US" sz="1200" b="1" dirty="0">
                <a:latin typeface="Meiryo UI"/>
                <a:ea typeface="Meiryo UI"/>
              </a:rPr>
              <a:t> (1838〜1866)</a:t>
            </a:r>
            <a:endParaRPr dirty="0"/>
          </a:p>
        </p:txBody>
      </p:sp>
      <p:sp>
        <p:nvSpPr>
          <p:cNvPr id="84" name="TextShape 10"/>
          <p:cNvSpPr txBox="1"/>
          <p:nvPr/>
        </p:nvSpPr>
        <p:spPr>
          <a:xfrm>
            <a:off x="963720" y="6320520"/>
            <a:ext cx="21675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陸奥宗光 </a:t>
            </a:r>
            <a:r>
              <a:rPr lang="en-US" sz="1200" b="1" dirty="0">
                <a:latin typeface="Meiryo UI"/>
                <a:ea typeface="Meiryo UI"/>
              </a:rPr>
              <a:t>(1844〜1897)</a:t>
            </a:r>
            <a:endParaRPr dirty="0"/>
          </a:p>
        </p:txBody>
      </p:sp>
      <p:sp>
        <p:nvSpPr>
          <p:cNvPr id="85" name="TextShape 11"/>
          <p:cNvSpPr txBox="1"/>
          <p:nvPr/>
        </p:nvSpPr>
        <p:spPr>
          <a:xfrm>
            <a:off x="96372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6" name="TextShape 12"/>
          <p:cNvSpPr txBox="1"/>
          <p:nvPr/>
        </p:nvSpPr>
        <p:spPr>
          <a:xfrm>
            <a:off x="568800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7" name="TextShape 13"/>
          <p:cNvSpPr txBox="1"/>
          <p:nvPr/>
        </p:nvSpPr>
        <p:spPr>
          <a:xfrm>
            <a:off x="327168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高知市民図書館所蔵</a:t>
            </a:r>
            <a:endParaRPr sz="1050" dirty="0"/>
          </a:p>
        </p:txBody>
      </p:sp>
      <p:sp>
        <p:nvSpPr>
          <p:cNvPr id="88" name="TextShape 14"/>
          <p:cNvSpPr txBox="1"/>
          <p:nvPr/>
        </p:nvSpPr>
        <p:spPr>
          <a:xfrm>
            <a:off x="564372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9" name="TextShape 15"/>
          <p:cNvSpPr txBox="1"/>
          <p:nvPr/>
        </p:nvSpPr>
        <p:spPr>
          <a:xfrm>
            <a:off x="331200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90" name="TextShape 16"/>
          <p:cNvSpPr txBox="1"/>
          <p:nvPr/>
        </p:nvSpPr>
        <p:spPr>
          <a:xfrm>
            <a:off x="801972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91" name="TextShape 17"/>
          <p:cNvSpPr txBox="1"/>
          <p:nvPr/>
        </p:nvSpPr>
        <p:spPr>
          <a:xfrm>
            <a:off x="936000" y="3496680"/>
            <a:ext cx="1844280" cy="265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長崎歴史文化博物館所蔵</a:t>
            </a:r>
            <a:endParaRPr dirty="0"/>
          </a:p>
        </p:txBody>
      </p:sp>
      <p:pic>
        <p:nvPicPr>
          <p:cNvPr id="92" name="図 91"/>
          <p:cNvPicPr/>
          <p:nvPr/>
        </p:nvPicPr>
        <p:blipFill>
          <a:blip r:embed="rId9"/>
          <a:stretch>
            <a:fillRect/>
          </a:stretch>
        </p:blipFill>
        <p:spPr>
          <a:xfrm>
            <a:off x="999000" y="1440000"/>
            <a:ext cx="1620000" cy="205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81</Words>
  <Application>Microsoft Office PowerPoint</Application>
  <PresentationFormat>ユーザー設定</PresentationFormat>
  <Paragraphs>36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2</cp:revision>
  <dcterms:modified xsi:type="dcterms:W3CDTF">2016-01-07T01:20:02Z</dcterms:modified>
</cp:coreProperties>
</file>