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0691813" cy="7559675"/>
  <p:notesSz cx="7559675" cy="10691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254" y="66"/>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858600" y="1960560"/>
            <a:ext cx="8974440" cy="1892160"/>
          </a:xfrm>
          <a:prstGeom prst="rect">
            <a:avLst/>
          </a:prstGeom>
        </p:spPr>
        <p:txBody>
          <a:bodyPr lIns="0" tIns="0" rIns="0" bIns="0"/>
          <a:lstStyle/>
          <a:p>
            <a:endParaRPr/>
          </a:p>
        </p:txBody>
      </p:sp>
      <p:sp>
        <p:nvSpPr>
          <p:cNvPr id="28" name="PlaceHolder 3"/>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31"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32" name="PlaceHolder 4"/>
          <p:cNvSpPr>
            <a:spLocks noGrp="1"/>
          </p:cNvSpPr>
          <p:nvPr>
            <p:ph type="body"/>
          </p:nvPr>
        </p:nvSpPr>
        <p:spPr>
          <a:xfrm>
            <a:off x="5457240" y="4032720"/>
            <a:ext cx="4379400" cy="1892160"/>
          </a:xfrm>
          <a:prstGeom prst="rect">
            <a:avLst/>
          </a:prstGeom>
        </p:spPr>
        <p:txBody>
          <a:bodyPr lIns="0" tIns="0" rIns="0" bIns="0"/>
          <a:lstStyle/>
          <a:p>
            <a:endParaRPr/>
          </a:p>
        </p:txBody>
      </p:sp>
      <p:sp>
        <p:nvSpPr>
          <p:cNvPr id="33" name="PlaceHolder 5"/>
          <p:cNvSpPr>
            <a:spLocks noGrp="1"/>
          </p:cNvSpPr>
          <p:nvPr>
            <p:ph type="body"/>
          </p:nvPr>
        </p:nvSpPr>
        <p:spPr>
          <a:xfrm>
            <a:off x="858600" y="4032720"/>
            <a:ext cx="4379400" cy="18921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858600" y="1960560"/>
            <a:ext cx="8974440" cy="3966840"/>
          </a:xfrm>
          <a:prstGeom prst="rect">
            <a:avLst/>
          </a:prstGeom>
        </p:spPr>
        <p:txBody>
          <a:bodyPr lIns="0" tIns="0" rIns="0" bIns="0"/>
          <a:lstStyle/>
          <a:p>
            <a:endParaRPr/>
          </a:p>
        </p:txBody>
      </p:sp>
      <p:sp>
        <p:nvSpPr>
          <p:cNvPr id="36" name="PlaceHolder 3"/>
          <p:cNvSpPr>
            <a:spLocks noGrp="1"/>
          </p:cNvSpPr>
          <p:nvPr>
            <p:ph type="body"/>
          </p:nvPr>
        </p:nvSpPr>
        <p:spPr>
          <a:xfrm>
            <a:off x="858600" y="1960560"/>
            <a:ext cx="8974440" cy="3966840"/>
          </a:xfrm>
          <a:prstGeom prst="rect">
            <a:avLst/>
          </a:prstGeom>
        </p:spPr>
        <p:txBody>
          <a:bodyPr lIns="0" tIns="0" rIns="0" bIns="0"/>
          <a:lstStyle/>
          <a:p>
            <a:endParaRPr/>
          </a:p>
        </p:txBody>
      </p:sp>
      <p:pic>
        <p:nvPicPr>
          <p:cNvPr id="37" name="図 36"/>
          <p:cNvPicPr/>
          <p:nvPr/>
        </p:nvPicPr>
        <p:blipFill>
          <a:blip r:embed="rId2"/>
          <a:stretch>
            <a:fillRect/>
          </a:stretch>
        </p:blipFill>
        <p:spPr>
          <a:xfrm>
            <a:off x="2859840" y="1960200"/>
            <a:ext cx="4971600" cy="3966840"/>
          </a:xfrm>
          <a:prstGeom prst="rect">
            <a:avLst/>
          </a:prstGeom>
          <a:ln>
            <a:noFill/>
          </a:ln>
        </p:spPr>
      </p:pic>
      <p:pic>
        <p:nvPicPr>
          <p:cNvPr id="38" name="図 37"/>
          <p:cNvPicPr/>
          <p:nvPr/>
        </p:nvPicPr>
        <p:blipFill>
          <a:blip r:embed="rId2"/>
          <a:stretch>
            <a:fillRect/>
          </a:stretch>
        </p:blipFill>
        <p:spPr>
          <a:xfrm>
            <a:off x="2859840" y="1960200"/>
            <a:ext cx="4971600" cy="3966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858600" y="1960560"/>
            <a:ext cx="8974440" cy="3967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8" name="PlaceHolder 2"/>
          <p:cNvSpPr>
            <a:spLocks noGrp="1"/>
          </p:cNvSpPr>
          <p:nvPr>
            <p:ph type="body"/>
          </p:nvPr>
        </p:nvSpPr>
        <p:spPr>
          <a:xfrm>
            <a:off x="858600" y="1960560"/>
            <a:ext cx="8974440" cy="39668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11" name="PlaceHolder 3"/>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58600" y="632520"/>
            <a:ext cx="8974440" cy="52948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16" name="PlaceHolder 3"/>
          <p:cNvSpPr>
            <a:spLocks noGrp="1"/>
          </p:cNvSpPr>
          <p:nvPr>
            <p:ph type="body"/>
          </p:nvPr>
        </p:nvSpPr>
        <p:spPr>
          <a:xfrm>
            <a:off x="858600" y="4032720"/>
            <a:ext cx="4379400" cy="1892160"/>
          </a:xfrm>
          <a:prstGeom prst="rect">
            <a:avLst/>
          </a:prstGeom>
        </p:spPr>
        <p:txBody>
          <a:bodyPr lIns="0" tIns="0" rIns="0" bIns="0"/>
          <a:lstStyle/>
          <a:p>
            <a:endParaRPr/>
          </a:p>
        </p:txBody>
      </p:sp>
      <p:sp>
        <p:nvSpPr>
          <p:cNvPr id="17" name="PlaceHolder 4"/>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20"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1" name="PlaceHolder 4"/>
          <p:cNvSpPr>
            <a:spLocks noGrp="1"/>
          </p:cNvSpPr>
          <p:nvPr>
            <p:ph type="body"/>
          </p:nvPr>
        </p:nvSpPr>
        <p:spPr>
          <a:xfrm>
            <a:off x="5457240" y="4032720"/>
            <a:ext cx="4379400" cy="18921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24"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5" name="PlaceHolder 4"/>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1920"/>
          </a:xfrm>
          <a:prstGeom prst="rect">
            <a:avLst/>
          </a:prstGeom>
        </p:spPr>
        <p:txBody>
          <a:bodyPr lIns="0" tIns="0" rIns="0" bIns="0" anchor="ctr"/>
          <a:lstStyle/>
          <a:p>
            <a:pPr algn="ctr"/>
            <a:r>
              <a:rPr lang="en-US" sz="1100">
                <a:latin typeface="Meiryo UI"/>
              </a:rPr>
              <a:t>タイトルテキストの書式を編集するにはクリックします。</a:t>
            </a:r>
            <a:endParaRPr/>
          </a:p>
        </p:txBody>
      </p:sp>
      <p:sp>
        <p:nvSpPr>
          <p:cNvPr id="6" name="PlaceHolder 2"/>
          <p:cNvSpPr>
            <a:spLocks noGrp="1"/>
          </p:cNvSpPr>
          <p:nvPr>
            <p:ph type="body"/>
          </p:nvPr>
        </p:nvSpPr>
        <p:spPr>
          <a:xfrm>
            <a:off x="858600" y="1960560"/>
            <a:ext cx="8974440" cy="3966840"/>
          </a:xfrm>
          <a:prstGeom prst="rect">
            <a:avLst/>
          </a:prstGeom>
        </p:spPr>
        <p:txBody>
          <a:bodyPr lIns="0" tIns="0" rIns="0" bIns="0"/>
          <a:lstStyle/>
          <a:p>
            <a:pPr>
              <a:buSzPct val="45000"/>
              <a:buFont typeface="StarSymbol"/>
              <a:buChar char=""/>
            </a:pPr>
            <a:r>
              <a:rPr lang="en-US" sz="2890">
                <a:latin typeface="Arial"/>
              </a:rPr>
              <a:t>アウトラインテキストの書式を編集するにはクリックします。</a:t>
            </a:r>
            <a:endParaRPr/>
          </a:p>
          <a:p>
            <a:pPr lvl="1">
              <a:buSzPct val="75000"/>
              <a:buFont typeface="StarSymbol"/>
              <a:buChar char=""/>
            </a:pPr>
            <a:r>
              <a:rPr lang="en-US" sz="2530">
                <a:latin typeface="Arial"/>
              </a:rPr>
              <a:t>2レベル目のアウトライン</a:t>
            </a:r>
            <a:endParaRPr/>
          </a:p>
          <a:p>
            <a:pPr lvl="2">
              <a:buSzPct val="45000"/>
              <a:buFont typeface="StarSymbol"/>
              <a:buChar char=""/>
            </a:pPr>
            <a:r>
              <a:rPr lang="en-US" sz="2170">
                <a:latin typeface="Arial"/>
              </a:rPr>
              <a:t>3レベル目のアウトライン</a:t>
            </a:r>
            <a:endParaRPr/>
          </a:p>
          <a:p>
            <a:pPr lvl="3">
              <a:buSzPct val="75000"/>
              <a:buFont typeface="StarSymbol"/>
              <a:buChar char=""/>
            </a:pPr>
            <a:r>
              <a:rPr lang="en-US" sz="1810">
                <a:latin typeface="Arial"/>
              </a:rPr>
              <a:t>4レベル目のアウトライン</a:t>
            </a:r>
            <a:endParaRPr/>
          </a:p>
          <a:p>
            <a:pPr lvl="4">
              <a:buSzPct val="45000"/>
              <a:buFont typeface="StarSymbol"/>
              <a:buChar char=""/>
            </a:pPr>
            <a:r>
              <a:rPr lang="en-US" sz="1810">
                <a:latin typeface="Arial"/>
              </a:rPr>
              <a:t>5レベル目のアウトライン</a:t>
            </a:r>
            <a:endParaRPr/>
          </a:p>
          <a:p>
            <a:pPr lvl="5">
              <a:buSzPct val="45000"/>
              <a:buFont typeface="StarSymbol"/>
              <a:buChar char=""/>
            </a:pPr>
            <a:r>
              <a:rPr lang="en-US" sz="1810">
                <a:latin typeface="Arial"/>
              </a:rPr>
              <a:t>6レベル目のアウトライン</a:t>
            </a:r>
            <a:endParaRPr/>
          </a:p>
          <a:p>
            <a:pPr lvl="6">
              <a:buSzPct val="45000"/>
              <a:buFont typeface="StarSymbol"/>
              <a:buChar char=""/>
            </a:pPr>
            <a:r>
              <a:rPr lang="en-US" sz="1810">
                <a:latin typeface="Arial"/>
              </a:rPr>
              <a:t>7レベル目のアウトライン</a:t>
            </a:r>
            <a:endParaRPr/>
          </a:p>
        </p:txBody>
      </p:sp>
      <p:sp>
        <p:nvSpPr>
          <p:cNvPr id="2" name="PlaceHolder 3"/>
          <p:cNvSpPr>
            <a:spLocks noGrp="1"/>
          </p:cNvSpPr>
          <p:nvPr>
            <p:ph type="dt"/>
          </p:nvPr>
        </p:nvSpPr>
        <p:spPr>
          <a:xfrm>
            <a:off x="858600" y="6591240"/>
            <a:ext cx="2323080" cy="471600"/>
          </a:xfrm>
          <a:prstGeom prst="rect">
            <a:avLst/>
          </a:prstGeom>
        </p:spPr>
        <p:txBody>
          <a:bodyPr lIns="0" tIns="0" rIns="0" bIns="0"/>
          <a:lstStyle/>
          <a:p>
            <a:r>
              <a:rPr lang="en-US" sz="1400">
                <a:latin typeface="Times New Roman"/>
              </a:rPr>
              <a:t>&lt;日付/時刻&gt;</a:t>
            </a:r>
            <a:endParaRPr/>
          </a:p>
        </p:txBody>
      </p:sp>
      <p:sp>
        <p:nvSpPr>
          <p:cNvPr id="3" name="PlaceHolder 4"/>
          <p:cNvSpPr>
            <a:spLocks noGrp="1"/>
          </p:cNvSpPr>
          <p:nvPr>
            <p:ph type="ftr"/>
          </p:nvPr>
        </p:nvSpPr>
        <p:spPr>
          <a:xfrm>
            <a:off x="3770280" y="6591240"/>
            <a:ext cx="3160800" cy="471600"/>
          </a:xfrm>
          <a:prstGeom prst="rect">
            <a:avLst/>
          </a:prstGeom>
        </p:spPr>
        <p:txBody>
          <a:bodyPr lIns="0" tIns="0" rIns="0" bIns="0"/>
          <a:lstStyle/>
          <a:p>
            <a:pPr algn="ctr"/>
            <a:r>
              <a:rPr lang="en-US" sz="1400">
                <a:latin typeface="Times New Roman"/>
              </a:rPr>
              <a:t>&lt;フッター&gt;</a:t>
            </a:r>
            <a:endParaRPr/>
          </a:p>
        </p:txBody>
      </p:sp>
      <p:sp>
        <p:nvSpPr>
          <p:cNvPr id="4" name="PlaceHolder 5"/>
          <p:cNvSpPr>
            <a:spLocks noGrp="1"/>
          </p:cNvSpPr>
          <p:nvPr>
            <p:ph type="sldNum"/>
          </p:nvPr>
        </p:nvSpPr>
        <p:spPr>
          <a:xfrm>
            <a:off x="7509600" y="6591240"/>
            <a:ext cx="2323080" cy="471600"/>
          </a:xfrm>
          <a:prstGeom prst="rect">
            <a:avLst/>
          </a:prstGeom>
        </p:spPr>
        <p:txBody>
          <a:bodyPr lIns="0" tIns="0" rIns="0" bIns="0"/>
          <a:lstStyle/>
          <a:p>
            <a:pPr algn="r"/>
            <a:fld id="{DAE9D250-6BE5-4EED-9769-046A404E93F5}" type="slidenum">
              <a:rPr lang="en-US" sz="1400">
                <a:latin typeface="Times New Roman"/>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jpeg"/><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sz="2000" b="1" dirty="0">
                <a:solidFill>
                  <a:srgbClr val="FFFFFF"/>
                </a:solidFill>
                <a:latin typeface="Meiryo UI"/>
                <a:ea typeface="Meiryo UI"/>
              </a:rPr>
              <a:t>〜日本人と中国人との友情物語</a:t>
            </a:r>
            <a:r>
              <a:rPr lang="en-US" sz="2200" b="1" dirty="0">
                <a:solidFill>
                  <a:srgbClr val="FFFFFF"/>
                </a:solidFill>
                <a:latin typeface="Meiryo UI"/>
                <a:ea typeface="Meiryo UI"/>
              </a:rPr>
              <a:t> 「孫文と梅屋庄吉」</a:t>
            </a:r>
            <a:r>
              <a:rPr lang="en-US" sz="2000" b="1" dirty="0">
                <a:solidFill>
                  <a:srgbClr val="FFFFFF"/>
                </a:solidFill>
                <a:latin typeface="Meiryo UI"/>
                <a:ea typeface="Meiryo UI"/>
              </a:rPr>
              <a:t>〜</a:t>
            </a:r>
            <a:endParaRPr dirty="0"/>
          </a:p>
        </p:txBody>
      </p:sp>
      <p:sp>
        <p:nvSpPr>
          <p:cNvPr id="40" name="TextShape 2"/>
          <p:cNvSpPr txBox="1"/>
          <p:nvPr/>
        </p:nvSpPr>
        <p:spPr>
          <a:xfrm>
            <a:off x="863516" y="1331829"/>
            <a:ext cx="9594958" cy="2376000"/>
          </a:xfrm>
          <a:prstGeom prst="rect">
            <a:avLst/>
          </a:prstGeom>
        </p:spPr>
        <p:txBody>
          <a:bodyPr lIns="90000" tIns="45000" rIns="90000" bIns="45000"/>
          <a:lstStyle/>
          <a:p>
            <a:pPr algn="just"/>
            <a:r>
              <a:rPr lang="en-US" sz="1500" b="1" dirty="0">
                <a:latin typeface="Meiryo UI"/>
                <a:ea typeface="Meiryo UI"/>
              </a:rPr>
              <a:t>　1911年の中国辛亥革命の指導者で、初代中華民国臨時大総統となった「中国革命の父」と呼ばれる孫文</a:t>
            </a:r>
            <a:r>
              <a:rPr lang="en-US" sz="1500" b="1" dirty="0" smtClean="0">
                <a:latin typeface="Meiryo UI"/>
                <a:ea typeface="Meiryo UI"/>
              </a:rPr>
              <a:t>。</a:t>
            </a:r>
          </a:p>
          <a:p>
            <a:pPr algn="just"/>
            <a:r>
              <a:rPr lang="en-US" sz="1500" b="1" dirty="0" smtClean="0">
                <a:latin typeface="Meiryo UI"/>
                <a:ea typeface="Meiryo UI"/>
              </a:rPr>
              <a:t>その孫文と生涯にわたり厚い友情で結ばれていたのが</a:t>
            </a:r>
            <a:r>
              <a:rPr lang="en-US" sz="1500" b="1" dirty="0">
                <a:latin typeface="Meiryo UI"/>
                <a:ea typeface="Meiryo UI"/>
              </a:rPr>
              <a:t>、長崎出身の実業家、梅屋庄吉です</a:t>
            </a:r>
            <a:r>
              <a:rPr lang="en-US" sz="1500" b="1" dirty="0" smtClean="0">
                <a:latin typeface="Meiryo UI"/>
                <a:ea typeface="Meiryo UI"/>
              </a:rPr>
              <a:t>。</a:t>
            </a:r>
          </a:p>
          <a:p>
            <a:pPr algn="just"/>
            <a:endParaRPr lang="en-US" sz="1500" b="1" dirty="0">
              <a:latin typeface="Meiryo UI"/>
              <a:ea typeface="Meiryo UI"/>
            </a:endParaRPr>
          </a:p>
          <a:p>
            <a:pPr algn="just"/>
            <a:r>
              <a:rPr lang="en-US" sz="1500" b="1" dirty="0" smtClean="0">
                <a:latin typeface="Meiryo UI"/>
                <a:ea typeface="Meiryo UI"/>
              </a:rPr>
              <a:t>彼は日本活動写真株式会社</a:t>
            </a:r>
            <a:r>
              <a:rPr lang="en-US" sz="1500" b="1" dirty="0">
                <a:latin typeface="Meiryo UI"/>
                <a:ea typeface="Meiryo UI"/>
              </a:rPr>
              <a:t>（現在の日活株式会社）を創設した一人でもあります</a:t>
            </a:r>
            <a:r>
              <a:rPr lang="en-US" sz="1500" b="1" dirty="0" smtClean="0">
                <a:latin typeface="Meiryo UI"/>
                <a:ea typeface="Meiryo UI"/>
              </a:rPr>
              <a:t>。</a:t>
            </a:r>
          </a:p>
          <a:p>
            <a:pPr algn="just"/>
            <a:r>
              <a:rPr lang="en-US" sz="1500" b="1" dirty="0" smtClean="0">
                <a:latin typeface="Meiryo UI"/>
                <a:ea typeface="Meiryo UI"/>
              </a:rPr>
              <a:t>1895</a:t>
            </a:r>
            <a:r>
              <a:rPr lang="en-US" sz="1500" b="1" dirty="0">
                <a:latin typeface="Meiryo UI"/>
                <a:ea typeface="Meiryo UI"/>
              </a:rPr>
              <a:t>年に香港で孫文と知り合い、二人は熱く語り合い、「君は兵を挙げたまえ、我は財を挙げて支援す</a:t>
            </a:r>
            <a:r>
              <a:rPr lang="en-US" sz="1500" b="1" dirty="0" smtClean="0">
                <a:latin typeface="Meiryo UI"/>
                <a:ea typeface="Meiryo UI"/>
              </a:rPr>
              <a:t>」</a:t>
            </a:r>
          </a:p>
          <a:p>
            <a:pPr algn="just"/>
            <a:r>
              <a:rPr lang="en-US" sz="1500" b="1" dirty="0" smtClean="0">
                <a:latin typeface="Meiryo UI"/>
                <a:ea typeface="Meiryo UI"/>
              </a:rPr>
              <a:t>という</a:t>
            </a:r>
            <a:r>
              <a:rPr lang="en-US" sz="1500" b="1" dirty="0">
                <a:latin typeface="Meiryo UI"/>
                <a:ea typeface="Meiryo UI"/>
              </a:rPr>
              <a:t>、生涯にわたる盟約を交わしました。</a:t>
            </a:r>
            <a:endParaRPr dirty="0"/>
          </a:p>
        </p:txBody>
      </p:sp>
      <p:sp>
        <p:nvSpPr>
          <p:cNvPr id="43" name="TextShape 4"/>
          <p:cNvSpPr txBox="1"/>
          <p:nvPr/>
        </p:nvSpPr>
        <p:spPr>
          <a:xfrm>
            <a:off x="504000" y="3995861"/>
            <a:ext cx="3456000" cy="504000"/>
          </a:xfrm>
          <a:prstGeom prst="rect">
            <a:avLst/>
          </a:prstGeom>
        </p:spPr>
        <p:txBody>
          <a:bodyPr lIns="90000" tIns="45000" rIns="90000" bIns="45000"/>
          <a:lstStyle/>
          <a:p>
            <a:pPr algn="just"/>
            <a:r>
              <a:rPr lang="en-US" sz="2200" b="1" dirty="0">
                <a:latin typeface="Meiryo UI"/>
                <a:ea typeface="Meiryo UI"/>
              </a:rPr>
              <a:t>■革命家としての孫文</a:t>
            </a:r>
            <a:endParaRPr dirty="0"/>
          </a:p>
        </p:txBody>
      </p:sp>
      <p:sp>
        <p:nvSpPr>
          <p:cNvPr id="44" name="TextShape 5"/>
          <p:cNvSpPr txBox="1"/>
          <p:nvPr/>
        </p:nvSpPr>
        <p:spPr>
          <a:xfrm>
            <a:off x="513000" y="4427908"/>
            <a:ext cx="4851000" cy="2565451"/>
          </a:xfrm>
          <a:prstGeom prst="rect">
            <a:avLst/>
          </a:prstGeom>
        </p:spPr>
        <p:txBody>
          <a:bodyPr lIns="90000" tIns="45000" rIns="90000" bIns="45000"/>
          <a:lstStyle/>
          <a:p>
            <a:pPr algn="just"/>
            <a:r>
              <a:rPr lang="en-US" sz="1500" dirty="0">
                <a:latin typeface="Meiryo UI"/>
                <a:ea typeface="Meiryo UI"/>
              </a:rPr>
              <a:t>　</a:t>
            </a:r>
            <a:r>
              <a:rPr lang="en-US" sz="1400" dirty="0">
                <a:latin typeface="Meiryo UI"/>
                <a:ea typeface="Meiryo UI"/>
              </a:rPr>
              <a:t>孫文といえば、1911年、中国で起きた辛亥革命の指導者で</a:t>
            </a:r>
            <a:r>
              <a:rPr lang="en-US" sz="1400" dirty="0" smtClean="0">
                <a:latin typeface="Meiryo UI"/>
                <a:ea typeface="Meiryo UI"/>
              </a:rPr>
              <a:t>、</a:t>
            </a:r>
          </a:p>
          <a:p>
            <a:pPr algn="just"/>
            <a:r>
              <a:rPr lang="en-US" sz="1400" dirty="0" smtClean="0">
                <a:latin typeface="Meiryo UI"/>
                <a:ea typeface="Meiryo UI"/>
              </a:rPr>
              <a:t>初代中華民国臨時大総統として有名です。</a:t>
            </a:r>
          </a:p>
          <a:p>
            <a:pPr algn="just"/>
            <a:r>
              <a:rPr lang="en-US" sz="1400" dirty="0" smtClean="0">
                <a:latin typeface="Meiryo UI"/>
                <a:ea typeface="Meiryo UI"/>
              </a:rPr>
              <a:t>この結果</a:t>
            </a:r>
            <a:r>
              <a:rPr lang="en-US" sz="1400" dirty="0">
                <a:latin typeface="Meiryo UI"/>
                <a:ea typeface="Meiryo UI"/>
              </a:rPr>
              <a:t>、清朝が倒されアジアで史上初の共和制国家</a:t>
            </a:r>
            <a:r>
              <a:rPr lang="en-US" sz="1400" dirty="0" smtClean="0">
                <a:latin typeface="Meiryo UI"/>
                <a:ea typeface="Meiryo UI"/>
              </a:rPr>
              <a:t>、</a:t>
            </a:r>
          </a:p>
          <a:p>
            <a:pPr algn="just"/>
            <a:r>
              <a:rPr lang="en-US" sz="1400" dirty="0" smtClean="0">
                <a:latin typeface="Meiryo UI"/>
                <a:ea typeface="Meiryo UI"/>
              </a:rPr>
              <a:t>中華民国が誕生します。</a:t>
            </a:r>
          </a:p>
          <a:p>
            <a:pPr algn="just"/>
            <a:endParaRPr dirty="0"/>
          </a:p>
          <a:p>
            <a:pPr algn="just"/>
            <a:r>
              <a:rPr lang="en-US" sz="1400" dirty="0">
                <a:latin typeface="Meiryo UI"/>
                <a:ea typeface="Meiryo UI"/>
              </a:rPr>
              <a:t>　孫文は1866年、清国広東省の農家に生まれ、当時のハワイ王国にいた兄を頼って、1878年にハワイに渡り西洋思想に目覚めます。1883年中国帰国後、革命思想を抱くようになり、ここから世界中を飛び回る革命家としての活動が始まっていくのです。そして1895年、孫文29歳、梅屋庄吉27歳の時に、生涯にわたる友人と出会うのです。</a:t>
            </a:r>
            <a:endParaRPr dirty="0"/>
          </a:p>
        </p:txBody>
      </p:sp>
      <p:sp>
        <p:nvSpPr>
          <p:cNvPr id="45" name="TextShape 6"/>
          <p:cNvSpPr txBox="1"/>
          <p:nvPr/>
        </p:nvSpPr>
        <p:spPr>
          <a:xfrm>
            <a:off x="5688000" y="3946680"/>
            <a:ext cx="4752000" cy="445320"/>
          </a:xfrm>
          <a:prstGeom prst="rect">
            <a:avLst/>
          </a:prstGeom>
        </p:spPr>
        <p:txBody>
          <a:bodyPr lIns="90000" tIns="45000" rIns="90000" bIns="45000"/>
          <a:lstStyle/>
          <a:p>
            <a:pPr algn="just"/>
            <a:r>
              <a:rPr lang="en-US" sz="2200" b="1">
                <a:latin typeface="Meiryo UI"/>
                <a:ea typeface="Meiryo UI"/>
              </a:rPr>
              <a:t>■実業家「梅屋庄吉」、孫文と出会う</a:t>
            </a:r>
            <a:endParaRPr/>
          </a:p>
        </p:txBody>
      </p:sp>
      <p:pic>
        <p:nvPicPr>
          <p:cNvPr id="46" name="図 45"/>
          <p:cNvPicPr/>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5688000" y="4397040"/>
            <a:ext cx="1728000" cy="1290960"/>
          </a:xfrm>
          <a:prstGeom prst="rect">
            <a:avLst/>
          </a:prstGeom>
          <a:ln>
            <a:noFill/>
          </a:ln>
        </p:spPr>
      </p:pic>
      <p:sp>
        <p:nvSpPr>
          <p:cNvPr id="47" name="TextShape 7"/>
          <p:cNvSpPr txBox="1"/>
          <p:nvPr/>
        </p:nvSpPr>
        <p:spPr>
          <a:xfrm>
            <a:off x="7452000" y="4356000"/>
            <a:ext cx="2782080" cy="1477080"/>
          </a:xfrm>
          <a:prstGeom prst="rect">
            <a:avLst/>
          </a:prstGeom>
        </p:spPr>
        <p:txBody>
          <a:bodyPr lIns="90000" tIns="45000" rIns="90000" bIns="45000"/>
          <a:lstStyle/>
          <a:p>
            <a:pPr algn="just"/>
            <a:r>
              <a:rPr lang="en-US" sz="1500">
                <a:latin typeface="Meiryo UI"/>
                <a:ea typeface="Meiryo UI"/>
              </a:rPr>
              <a:t>　</a:t>
            </a:r>
            <a:r>
              <a:rPr lang="en-US" sz="1400">
                <a:latin typeface="Meiryo UI"/>
                <a:ea typeface="Meiryo UI"/>
              </a:rPr>
              <a:t>長崎に1868年に生まれ、まもなく貿易業と米穀商を営む・梅屋家に養子として迎えられます。その後、実業家として活躍していた庄吉は一時は米穀相場に失敗して中国に移りましたが、写真術を学び香港で写真館を</a:t>
            </a:r>
            <a:endParaRPr/>
          </a:p>
        </p:txBody>
      </p:sp>
      <p:sp>
        <p:nvSpPr>
          <p:cNvPr id="48" name="TextShape 8"/>
          <p:cNvSpPr txBox="1"/>
          <p:nvPr/>
        </p:nvSpPr>
        <p:spPr>
          <a:xfrm>
            <a:off x="5580000" y="5760000"/>
            <a:ext cx="4644000" cy="1233360"/>
          </a:xfrm>
          <a:prstGeom prst="rect">
            <a:avLst/>
          </a:prstGeom>
        </p:spPr>
        <p:txBody>
          <a:bodyPr lIns="90000" tIns="45000" rIns="90000" bIns="45000"/>
          <a:lstStyle/>
          <a:p>
            <a:pPr algn="just"/>
            <a:r>
              <a:rPr lang="en-US" sz="1400">
                <a:latin typeface="Meiryo UI"/>
                <a:ea typeface="Meiryo UI"/>
              </a:rPr>
              <a:t>開業し、出張撮影を行うなど新しいサービスを取り入れたこともあり、成功を収めました。1895年に香港で開かれたパーティーで孫文と知り合います。その数日後に孫文は庄吉のもとを訪れ、二人は熱く語り合い、「君は兵を挙げたまえ、我は財を挙げて支援す」という約束が交わされることになります。</a:t>
            </a:r>
            <a:endParaRPr/>
          </a:p>
        </p:txBody>
      </p:sp>
      <p:sp>
        <p:nvSpPr>
          <p:cNvPr id="49" name="TextShape 9"/>
          <p:cNvSpPr txBox="1"/>
          <p:nvPr/>
        </p:nvSpPr>
        <p:spPr>
          <a:xfrm>
            <a:off x="6588000" y="5439960"/>
            <a:ext cx="871560" cy="270360"/>
          </a:xfrm>
          <a:prstGeom prst="rect">
            <a:avLst/>
          </a:prstGeom>
        </p:spPr>
        <p:txBody>
          <a:bodyPr lIns="90000" tIns="45000" rIns="90000" bIns="45000"/>
          <a:lstStyle/>
          <a:p>
            <a:pPr algn="just"/>
            <a:r>
              <a:rPr lang="en-US" sz="1100" b="1">
                <a:solidFill>
                  <a:srgbClr val="FFFFFF"/>
                </a:solidFill>
                <a:latin typeface="Meiryo UI"/>
                <a:ea typeface="Meiryo UI"/>
              </a:rPr>
              <a:t>庄吉と孫文</a:t>
            </a:r>
            <a:endParaRPr/>
          </a:p>
        </p:txBody>
      </p:sp>
      <p:sp>
        <p:nvSpPr>
          <p:cNvPr id="50" name="CustomShape 10"/>
          <p:cNvSpPr/>
          <p:nvPr/>
        </p:nvSpPr>
        <p:spPr>
          <a:xfrm>
            <a:off x="881410" y="3060315"/>
            <a:ext cx="8856984" cy="577440"/>
          </a:xfrm>
          <a:prstGeom prst="ellipse">
            <a:avLst/>
          </a:prstGeom>
          <a:solidFill>
            <a:srgbClr val="AEA79F"/>
          </a:solidFill>
          <a:ln>
            <a:solidFill>
              <a:srgbClr val="3465A4"/>
            </a:solidFill>
          </a:ln>
        </p:spPr>
        <p:txBody>
          <a:bodyPr wrap="none" lIns="90000" tIns="45000" rIns="90000" bIns="45000" anchor="ctr"/>
          <a:lstStyle/>
          <a:p>
            <a:pPr algn="ctr"/>
            <a:r>
              <a:rPr lang="en-US" sz="2000" b="1">
                <a:latin typeface="Meiryo UI"/>
                <a:ea typeface="Meiryo UI"/>
              </a:rPr>
              <a:t>孫文を支えた男、「梅屋庄吉」</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a:solidFill>
                  <a:srgbClr val="FFFFFF"/>
                </a:solidFill>
                <a:latin typeface="Meiryo UI"/>
                <a:ea typeface="Meiryo UI"/>
              </a:rPr>
              <a:t>　外国文化との交流 　　　　</a:t>
            </a:r>
            <a:r>
              <a:rPr lang="en-US" sz="2000" b="1">
                <a:solidFill>
                  <a:srgbClr val="FFFFFF"/>
                </a:solidFill>
                <a:latin typeface="Meiryo UI"/>
                <a:ea typeface="Meiryo UI"/>
              </a:rPr>
              <a:t>〜日本人と中国人との友情物語</a:t>
            </a:r>
            <a:r>
              <a:rPr lang="en-US" sz="2200" b="1">
                <a:solidFill>
                  <a:srgbClr val="FFFFFF"/>
                </a:solidFill>
                <a:latin typeface="Meiryo UI"/>
                <a:ea typeface="Meiryo UI"/>
              </a:rPr>
              <a:t> 「孫文と梅屋庄吉」</a:t>
            </a:r>
            <a:r>
              <a:rPr lang="en-US" sz="2000" b="1">
                <a:solidFill>
                  <a:srgbClr val="FFFFFF"/>
                </a:solidFill>
                <a:latin typeface="Meiryo UI"/>
                <a:ea typeface="Meiryo UI"/>
              </a:rPr>
              <a:t>〜</a:t>
            </a:r>
            <a:endParaRPr/>
          </a:p>
        </p:txBody>
      </p:sp>
      <p:sp>
        <p:nvSpPr>
          <p:cNvPr id="52" name="TextShape 2"/>
          <p:cNvSpPr txBox="1"/>
          <p:nvPr/>
        </p:nvSpPr>
        <p:spPr>
          <a:xfrm>
            <a:off x="633960" y="2035800"/>
            <a:ext cx="5112000" cy="445320"/>
          </a:xfrm>
          <a:prstGeom prst="rect">
            <a:avLst/>
          </a:prstGeom>
        </p:spPr>
        <p:txBody>
          <a:bodyPr lIns="90000" tIns="45000" rIns="90000" bIns="45000"/>
          <a:lstStyle/>
          <a:p>
            <a:pPr algn="just"/>
            <a:r>
              <a:rPr lang="en-US" sz="2200" b="1">
                <a:latin typeface="Meiryo UI"/>
                <a:ea typeface="Meiryo UI"/>
              </a:rPr>
              <a:t>■生涯変わらなかった二人の友情</a:t>
            </a:r>
            <a:endParaRPr/>
          </a:p>
        </p:txBody>
      </p:sp>
      <p:sp>
        <p:nvSpPr>
          <p:cNvPr id="53" name="TextShape 3"/>
          <p:cNvSpPr txBox="1"/>
          <p:nvPr/>
        </p:nvSpPr>
        <p:spPr>
          <a:xfrm>
            <a:off x="2148840" y="2453760"/>
            <a:ext cx="7931160" cy="2242440"/>
          </a:xfrm>
          <a:prstGeom prst="rect">
            <a:avLst/>
          </a:prstGeom>
        </p:spPr>
        <p:txBody>
          <a:bodyPr lIns="90000" tIns="45000" rIns="90000" bIns="45000"/>
          <a:lstStyle/>
          <a:p>
            <a:pPr algn="just"/>
            <a:r>
              <a:rPr lang="en-US" sz="1500" dirty="0">
                <a:latin typeface="Meiryo UI"/>
                <a:ea typeface="Meiryo UI"/>
              </a:rPr>
              <a:t>　孫文の革命事業は、挫折と失敗の連続でした。1911年の（</a:t>
            </a:r>
            <a:r>
              <a:rPr lang="en-US" sz="1500" dirty="0" smtClean="0">
                <a:latin typeface="Meiryo UI"/>
                <a:ea typeface="Meiryo UI"/>
              </a:rPr>
              <a:t>武昌蜂起</a:t>
            </a:r>
            <a:r>
              <a:rPr lang="en-US" altLang="ja-JP" sz="1500" dirty="0" smtClean="0">
                <a:latin typeface="Meiryo UI"/>
                <a:ea typeface="Meiryo UI"/>
              </a:rPr>
              <a:t>(</a:t>
            </a:r>
            <a:r>
              <a:rPr lang="ja-JP" altLang="en-US" sz="1500" dirty="0">
                <a:latin typeface="Meiryo UI"/>
                <a:ea typeface="Meiryo UI"/>
              </a:rPr>
              <a:t>ぶしょうほうき）</a:t>
            </a:r>
            <a:r>
              <a:rPr lang="en-US" sz="1500" dirty="0" smtClean="0">
                <a:latin typeface="Meiryo UI"/>
                <a:ea typeface="Meiryo UI"/>
              </a:rPr>
              <a:t>により成立した南京政府の臨時大総統となり</a:t>
            </a:r>
            <a:r>
              <a:rPr lang="en-US" sz="1500" dirty="0">
                <a:latin typeface="Meiryo UI"/>
                <a:ea typeface="Meiryo UI"/>
              </a:rPr>
              <a:t>）、辛亥革命は成功したかに見えましたが、</a:t>
            </a:r>
            <a:r>
              <a:rPr lang="en-US" sz="1500" dirty="0" smtClean="0">
                <a:latin typeface="Meiryo UI"/>
                <a:ea typeface="Meiryo UI"/>
              </a:rPr>
              <a:t>袁世凱</a:t>
            </a:r>
            <a:r>
              <a:rPr lang="ja-JP" altLang="en-US" sz="1500" dirty="0" smtClean="0">
                <a:latin typeface="Meiryo UI"/>
                <a:ea typeface="Meiryo UI"/>
              </a:rPr>
              <a:t>（えんせいがい）</a:t>
            </a:r>
            <a:r>
              <a:rPr lang="en-US" sz="1500" dirty="0" smtClean="0">
                <a:latin typeface="Meiryo UI"/>
                <a:ea typeface="Meiryo UI"/>
              </a:rPr>
              <a:t>に大総統の座を譲ると袁による独裁が始まります</a:t>
            </a:r>
            <a:r>
              <a:rPr lang="en-US" sz="1500" dirty="0">
                <a:latin typeface="Meiryo UI"/>
                <a:ea typeface="Meiryo UI"/>
              </a:rPr>
              <a:t>。第二革命を起こしますが、袁の軍事力の前に敗れて、1913年日本へ亡命します。</a:t>
            </a:r>
            <a:endParaRPr dirty="0"/>
          </a:p>
          <a:p>
            <a:pPr algn="just"/>
            <a:r>
              <a:rPr lang="en-US" sz="1500" dirty="0">
                <a:latin typeface="Meiryo UI"/>
                <a:ea typeface="Meiryo UI"/>
              </a:rPr>
              <a:t>　この時期に、孫文は運命の女性・</a:t>
            </a:r>
            <a:r>
              <a:rPr lang="en-US" sz="1500" dirty="0" smtClean="0">
                <a:latin typeface="Meiryo UI"/>
                <a:ea typeface="Meiryo UI"/>
              </a:rPr>
              <a:t>宋慶齢</a:t>
            </a:r>
            <a:r>
              <a:rPr lang="ja-JP" altLang="en-US" sz="1500" dirty="0" smtClean="0">
                <a:latin typeface="Meiryo UI"/>
                <a:ea typeface="Meiryo UI"/>
              </a:rPr>
              <a:t>（そうけいれい）</a:t>
            </a:r>
            <a:r>
              <a:rPr lang="en-US" sz="1500" dirty="0" smtClean="0">
                <a:latin typeface="Meiryo UI"/>
                <a:ea typeface="Meiryo UI"/>
              </a:rPr>
              <a:t>と出会い</a:t>
            </a:r>
            <a:r>
              <a:rPr lang="en-US" sz="1500" dirty="0">
                <a:latin typeface="Meiryo UI"/>
                <a:ea typeface="Meiryo UI"/>
              </a:rPr>
              <a:t>、梅屋庄吉・トク夫妻の骨折りにより1915年に結婚。生涯の同士となりました。そして1925年、革命半ばにして肝臓癌のため亡くなっています。</a:t>
            </a:r>
            <a:endParaRPr dirty="0"/>
          </a:p>
          <a:p>
            <a:pPr algn="just"/>
            <a:r>
              <a:rPr lang="en-US" sz="1500" dirty="0">
                <a:latin typeface="Meiryo UI"/>
                <a:ea typeface="Meiryo UI"/>
              </a:rPr>
              <a:t>　孫文亡き後、孫文の業績を後世に伝え革命を実現へ導くため、残った私財をつぎ込み、1929</a:t>
            </a:r>
            <a:r>
              <a:rPr lang="en-US" sz="1500" dirty="0" smtClean="0">
                <a:latin typeface="Meiryo UI"/>
                <a:ea typeface="Meiryo UI"/>
              </a:rPr>
              <a:t>年</a:t>
            </a:r>
          </a:p>
          <a:p>
            <a:pPr algn="just"/>
            <a:r>
              <a:rPr lang="en-US" sz="1500" dirty="0" smtClean="0">
                <a:latin typeface="Meiryo UI"/>
                <a:ea typeface="Meiryo UI"/>
              </a:rPr>
              <a:t>（</a:t>
            </a:r>
            <a:r>
              <a:rPr lang="en-US" sz="1500" dirty="0">
                <a:latin typeface="Meiryo UI"/>
                <a:ea typeface="Meiryo UI"/>
              </a:rPr>
              <a:t>1931年にかけ）4体の孫文像を制作し中国に贈ります。　孫文の像は中国からも大いに歓迎されました。そして1934年、日中和平工作のため上京途中に倒れ死去します。享年65歳でした。</a:t>
            </a:r>
            <a:endParaRPr dirty="0"/>
          </a:p>
        </p:txBody>
      </p:sp>
      <p:sp>
        <p:nvSpPr>
          <p:cNvPr id="54" name="CustomShape 4"/>
          <p:cNvSpPr/>
          <p:nvPr/>
        </p:nvSpPr>
        <p:spPr>
          <a:xfrm>
            <a:off x="1584720" y="1260720"/>
            <a:ext cx="759600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a:latin typeface="Meiryo UI"/>
                <a:ea typeface="Meiryo UI"/>
              </a:rPr>
              <a:t>孫文を支えた男、「梅屋庄吉」</a:t>
            </a:r>
            <a:endParaRPr/>
          </a:p>
        </p:txBody>
      </p:sp>
      <p:sp>
        <p:nvSpPr>
          <p:cNvPr id="55" name="TextShape 5"/>
          <p:cNvSpPr txBox="1"/>
          <p:nvPr/>
        </p:nvSpPr>
        <p:spPr>
          <a:xfrm>
            <a:off x="1919520" y="5107869"/>
            <a:ext cx="6063480" cy="445320"/>
          </a:xfrm>
          <a:prstGeom prst="rect">
            <a:avLst/>
          </a:prstGeom>
        </p:spPr>
        <p:txBody>
          <a:bodyPr lIns="90000" tIns="45000" rIns="90000" bIns="45000"/>
          <a:lstStyle/>
          <a:p>
            <a:pPr algn="just"/>
            <a:r>
              <a:rPr lang="en-US" sz="2200" b="1" dirty="0">
                <a:latin typeface="Meiryo UI"/>
                <a:ea typeface="Meiryo UI"/>
              </a:rPr>
              <a:t>■長崎近代交流史と孫文・梅屋庄吉ミュージアム</a:t>
            </a:r>
            <a:endParaRPr dirty="0"/>
          </a:p>
        </p:txBody>
      </p:sp>
      <p:sp>
        <p:nvSpPr>
          <p:cNvPr id="56" name="TextShape 6"/>
          <p:cNvSpPr txBox="1"/>
          <p:nvPr/>
        </p:nvSpPr>
        <p:spPr>
          <a:xfrm>
            <a:off x="1955520" y="5613669"/>
            <a:ext cx="3377520" cy="1334520"/>
          </a:xfrm>
          <a:prstGeom prst="rect">
            <a:avLst/>
          </a:prstGeom>
        </p:spPr>
        <p:txBody>
          <a:bodyPr lIns="90000" tIns="45000" rIns="90000" bIns="45000"/>
          <a:lstStyle/>
          <a:p>
            <a:pPr algn="just"/>
            <a:r>
              <a:rPr lang="en-US" sz="1500">
                <a:latin typeface="Meiryo UI"/>
                <a:ea typeface="Meiryo UI"/>
              </a:rPr>
              <a:t>　長崎市内の煉瓦及び石造洋館として最大級のものです。中国革命の父 ”孫文” と彼を支え続けた ”梅屋庄吉” との国境を超えた友情の歴史などを展示しています。 </a:t>
            </a:r>
            <a:endParaRPr/>
          </a:p>
        </p:txBody>
      </p:sp>
      <p:pic>
        <p:nvPicPr>
          <p:cNvPr id="58" name="図 57"/>
          <p:cNvPicPr/>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919080" y="2571480"/>
            <a:ext cx="1207440" cy="1559880"/>
          </a:xfrm>
          <a:prstGeom prst="rect">
            <a:avLst/>
          </a:prstGeom>
          <a:ln>
            <a:noFill/>
          </a:ln>
        </p:spPr>
      </p:pic>
      <p:sp>
        <p:nvSpPr>
          <p:cNvPr id="59" name="TextShape 7"/>
          <p:cNvSpPr txBox="1"/>
          <p:nvPr/>
        </p:nvSpPr>
        <p:spPr>
          <a:xfrm>
            <a:off x="825480" y="4148640"/>
            <a:ext cx="1467000" cy="284040"/>
          </a:xfrm>
          <a:prstGeom prst="rect">
            <a:avLst/>
          </a:prstGeom>
        </p:spPr>
        <p:txBody>
          <a:bodyPr lIns="90000" tIns="45000" rIns="90000" bIns="45000"/>
          <a:lstStyle/>
          <a:p>
            <a:pPr algn="just"/>
            <a:r>
              <a:rPr lang="en-US" sz="1200" dirty="0">
                <a:latin typeface="Meiryo UI"/>
                <a:ea typeface="Meiryo UI"/>
              </a:rPr>
              <a:t>完成した銅像と庄吉</a:t>
            </a:r>
            <a:endParaRPr dirty="0"/>
          </a:p>
        </p:txBody>
      </p:sp>
      <p:sp>
        <p:nvSpPr>
          <p:cNvPr id="60" name="TextShape 8"/>
          <p:cNvSpPr txBox="1"/>
          <p:nvPr/>
        </p:nvSpPr>
        <p:spPr>
          <a:xfrm>
            <a:off x="7609320" y="6948189"/>
            <a:ext cx="2557800" cy="477720"/>
          </a:xfrm>
          <a:prstGeom prst="rect">
            <a:avLst/>
          </a:prstGeom>
        </p:spPr>
        <p:txBody>
          <a:bodyPr lIns="90000" tIns="45000" rIns="90000" bIns="45000"/>
          <a:lstStyle/>
          <a:p>
            <a:pPr algn="just"/>
            <a:r>
              <a:rPr lang="en-US" sz="1200" dirty="0">
                <a:latin typeface="Meiryo UI"/>
                <a:ea typeface="Meiryo UI"/>
              </a:rPr>
              <a:t>旧香港上海銀行長崎支店記念館　（国指定重要文化財）</a:t>
            </a:r>
            <a:endParaRPr dirty="0"/>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64001" y="5652045"/>
            <a:ext cx="2245320" cy="16770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44</Words>
  <Application>Microsoft Office PowerPoint</Application>
  <PresentationFormat>ユーザー設定</PresentationFormat>
  <Paragraphs>30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DejaVu Sans</vt:lpstr>
      <vt:lpstr>Meiryo UI</vt:lpstr>
      <vt:lpstr>StarSymbol</vt:lpstr>
      <vt:lpstr>Arial</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6</cp:revision>
  <dcterms:modified xsi:type="dcterms:W3CDTF">2016-03-16T01:37:07Z</dcterms:modified>
</cp:coreProperties>
</file>