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1813"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906" y="-672"/>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28"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31"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32"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33"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36"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37" name="図 36"/>
          <p:cNvPicPr/>
          <p:nvPr/>
        </p:nvPicPr>
        <p:blipFill>
          <a:blip r:embed="rId2"/>
          <a:stretch>
            <a:fillRect/>
          </a:stretch>
        </p:blipFill>
        <p:spPr>
          <a:xfrm>
            <a:off x="2859840" y="1960200"/>
            <a:ext cx="4971600" cy="3966840"/>
          </a:xfrm>
          <a:prstGeom prst="rect">
            <a:avLst/>
          </a:prstGeom>
          <a:ln>
            <a:noFill/>
          </a:ln>
        </p:spPr>
      </p:pic>
      <p:pic>
        <p:nvPicPr>
          <p:cNvPr id="38" name="図 37"/>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11"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16"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17"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2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1"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24"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5"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lstStyle/>
          <a:p>
            <a:pPr algn="ctr"/>
            <a:r>
              <a:rPr lang="en-US" sz="1100">
                <a:latin typeface="Meiryo UI"/>
              </a:rPr>
              <a:t>タイトルテキストの書式を編集するにはクリックします。</a:t>
            </a:r>
            <a:endParaRPr/>
          </a:p>
        </p:txBody>
      </p:sp>
      <p:sp>
        <p:nvSpPr>
          <p:cNvPr id="6" name="PlaceHolder 2"/>
          <p:cNvSpPr>
            <a:spLocks noGrp="1"/>
          </p:cNvSpPr>
          <p:nvPr>
            <p:ph type="body"/>
          </p:nvPr>
        </p:nvSpPr>
        <p:spPr>
          <a:xfrm>
            <a:off x="858600" y="1960560"/>
            <a:ext cx="8974440" cy="3966840"/>
          </a:xfrm>
          <a:prstGeom prst="rect">
            <a:avLst/>
          </a:prstGeom>
        </p:spPr>
        <p:txBody>
          <a:bodyPr lIns="0" tIns="0" rIns="0" bIns="0"/>
          <a:lstStyle/>
          <a:p>
            <a:pPr>
              <a:buSzPct val="45000"/>
              <a:buFont typeface="StarSymbol"/>
              <a:buChar char=""/>
            </a:pPr>
            <a:r>
              <a:rPr lang="en-US" sz="2890">
                <a:latin typeface="Arial"/>
              </a:rPr>
              <a:t>アウトラインテキストの書式を編集するにはクリックします。</a:t>
            </a:r>
            <a:endParaRPr/>
          </a:p>
          <a:p>
            <a:pPr lvl="1">
              <a:buSzPct val="75000"/>
              <a:buFont typeface="StarSymbol"/>
              <a:buChar char=""/>
            </a:pPr>
            <a:r>
              <a:rPr lang="en-US" sz="2530">
                <a:latin typeface="Arial"/>
              </a:rPr>
              <a:t>2レベル目のアウトライン</a:t>
            </a:r>
            <a:endParaRPr/>
          </a:p>
          <a:p>
            <a:pPr lvl="2">
              <a:buSzPct val="45000"/>
              <a:buFont typeface="StarSymbol"/>
              <a:buChar char=""/>
            </a:pPr>
            <a:r>
              <a:rPr lang="en-US" sz="2170">
                <a:latin typeface="Arial"/>
              </a:rPr>
              <a:t>3レベル目のアウトライン</a:t>
            </a:r>
            <a:endParaRPr/>
          </a:p>
          <a:p>
            <a:pPr lvl="3">
              <a:buSzPct val="75000"/>
              <a:buFont typeface="StarSymbol"/>
              <a:buChar char=""/>
            </a:pPr>
            <a:r>
              <a:rPr lang="en-US" sz="1810">
                <a:latin typeface="Arial"/>
              </a:rPr>
              <a:t>4レベル目のアウトライン</a:t>
            </a:r>
            <a:endParaRPr/>
          </a:p>
          <a:p>
            <a:pPr lvl="4">
              <a:buSzPct val="45000"/>
              <a:buFont typeface="StarSymbol"/>
              <a:buChar char=""/>
            </a:pPr>
            <a:r>
              <a:rPr lang="en-US" sz="1810">
                <a:latin typeface="Arial"/>
              </a:rPr>
              <a:t>5レベル目のアウトライン</a:t>
            </a:r>
            <a:endParaRPr/>
          </a:p>
          <a:p>
            <a:pPr lvl="5">
              <a:buSzPct val="45000"/>
              <a:buFont typeface="StarSymbol"/>
              <a:buChar char=""/>
            </a:pPr>
            <a:r>
              <a:rPr lang="en-US" sz="1810">
                <a:latin typeface="Arial"/>
              </a:rPr>
              <a:t>6レベル目のアウトライン</a:t>
            </a:r>
            <a:endParaRPr/>
          </a:p>
          <a:p>
            <a:pPr lvl="6">
              <a:buSzPct val="45000"/>
              <a:buFont typeface="StarSymbol"/>
              <a:buChar char=""/>
            </a:pPr>
            <a:r>
              <a:rPr lang="en-US" sz="1810">
                <a:latin typeface="Arial"/>
              </a:rPr>
              <a:t>7レベル目のアウトライン</a:t>
            </a:r>
            <a:endParaRPr/>
          </a:p>
        </p:txBody>
      </p:sp>
      <p:sp>
        <p:nvSpPr>
          <p:cNvPr id="2" name="PlaceHolder 3"/>
          <p:cNvSpPr>
            <a:spLocks noGrp="1"/>
          </p:cNvSpPr>
          <p:nvPr>
            <p:ph type="dt"/>
          </p:nvPr>
        </p:nvSpPr>
        <p:spPr>
          <a:xfrm>
            <a:off x="858600" y="6591240"/>
            <a:ext cx="2323080" cy="471600"/>
          </a:xfrm>
          <a:prstGeom prst="rect">
            <a:avLst/>
          </a:prstGeom>
        </p:spPr>
        <p:txBody>
          <a:bodyPr lIns="0" tIns="0" rIns="0" bIns="0"/>
          <a:lstStyle/>
          <a:p>
            <a:r>
              <a:rPr lang="en-US" sz="1400">
                <a:latin typeface="Times New Roman"/>
              </a:rPr>
              <a:t>&lt;日付/時刻&gt;</a:t>
            </a:r>
            <a:endParaRPr/>
          </a:p>
        </p:txBody>
      </p:sp>
      <p:sp>
        <p:nvSpPr>
          <p:cNvPr id="3" name="PlaceHolder 4"/>
          <p:cNvSpPr>
            <a:spLocks noGrp="1"/>
          </p:cNvSpPr>
          <p:nvPr>
            <p:ph type="ftr"/>
          </p:nvPr>
        </p:nvSpPr>
        <p:spPr>
          <a:xfrm>
            <a:off x="3770280" y="6591240"/>
            <a:ext cx="3160800" cy="471600"/>
          </a:xfrm>
          <a:prstGeom prst="rect">
            <a:avLst/>
          </a:prstGeom>
        </p:spPr>
        <p:txBody>
          <a:bodyPr lIns="0" tIns="0" rIns="0" bIns="0"/>
          <a:lstStyle/>
          <a:p>
            <a:pPr algn="ctr"/>
            <a:r>
              <a:rPr lang="en-US" sz="1400">
                <a:latin typeface="Times New Roman"/>
              </a:rPr>
              <a:t>&lt;フッター&gt;</a:t>
            </a:r>
            <a:endParaRPr/>
          </a:p>
        </p:txBody>
      </p:sp>
      <p:sp>
        <p:nvSpPr>
          <p:cNvPr id="4" name="PlaceHolder 5"/>
          <p:cNvSpPr>
            <a:spLocks noGrp="1"/>
          </p:cNvSpPr>
          <p:nvPr>
            <p:ph type="sldNum"/>
          </p:nvPr>
        </p:nvSpPr>
        <p:spPr>
          <a:xfrm>
            <a:off x="7509600" y="6591240"/>
            <a:ext cx="2323080" cy="471600"/>
          </a:xfrm>
          <a:prstGeom prst="rect">
            <a:avLst/>
          </a:prstGeom>
        </p:spPr>
        <p:txBody>
          <a:bodyPr lIns="0" tIns="0" rIns="0" bIns="0"/>
          <a:lstStyle/>
          <a:p>
            <a:pPr algn="r"/>
            <a:fld id="{B7CD2052-BFED-4241-B9B1-C91A2D0A781A}" type="slidenum">
              <a:rPr lang="en-US" sz="14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smtClean="0">
                <a:solidFill>
                  <a:srgbClr val="FFFFFF"/>
                </a:solidFill>
                <a:latin typeface="Meiryo UI"/>
                <a:ea typeface="Meiryo UI"/>
              </a:rPr>
              <a:t>外国文化との交流 </a:t>
            </a:r>
            <a:r>
              <a:rPr lang="en-US" sz="2000" b="1" dirty="0">
                <a:solidFill>
                  <a:srgbClr val="FFFFFF"/>
                </a:solidFill>
                <a:latin typeface="Meiryo UI"/>
                <a:ea typeface="Meiryo UI"/>
              </a:rPr>
              <a:t>〜</a:t>
            </a:r>
            <a:r>
              <a:rPr lang="en-US" sz="1600" b="1" dirty="0">
                <a:solidFill>
                  <a:srgbClr val="FFFFFF"/>
                </a:solidFill>
                <a:latin typeface="Meiryo UI"/>
                <a:ea typeface="Meiryo UI"/>
              </a:rPr>
              <a:t>日欧交流や日本の近代化に大きな業績を残した</a:t>
            </a:r>
            <a:r>
              <a:rPr lang="en-US" sz="2200" b="1" dirty="0">
                <a:solidFill>
                  <a:srgbClr val="FFFFFF"/>
                </a:solidFill>
                <a:latin typeface="Meiryo UI"/>
                <a:ea typeface="Meiryo UI"/>
              </a:rPr>
              <a:t> 「長崎とシーボルト」</a:t>
            </a:r>
            <a:r>
              <a:rPr lang="en-US" sz="2000" b="1" dirty="0">
                <a:solidFill>
                  <a:srgbClr val="FFFFFF"/>
                </a:solidFill>
                <a:latin typeface="Meiryo UI"/>
                <a:ea typeface="Meiryo UI"/>
              </a:rPr>
              <a:t>〜</a:t>
            </a:r>
            <a:endParaRPr dirty="0"/>
          </a:p>
        </p:txBody>
      </p:sp>
      <p:sp>
        <p:nvSpPr>
          <p:cNvPr id="40" name="TextShape 2"/>
          <p:cNvSpPr txBox="1"/>
          <p:nvPr/>
        </p:nvSpPr>
        <p:spPr>
          <a:xfrm>
            <a:off x="5760000" y="3491805"/>
            <a:ext cx="3672000" cy="445320"/>
          </a:xfrm>
          <a:prstGeom prst="rect">
            <a:avLst/>
          </a:prstGeom>
        </p:spPr>
        <p:txBody>
          <a:bodyPr lIns="90000" tIns="45000" rIns="90000" bIns="45000"/>
          <a:lstStyle/>
          <a:p>
            <a:pPr algn="just"/>
            <a:r>
              <a:rPr lang="en-US" sz="2200" b="1" dirty="0">
                <a:latin typeface="Meiryo UI"/>
                <a:ea typeface="Meiryo UI"/>
              </a:rPr>
              <a:t>■シーボルトが開いた鳴滝塾</a:t>
            </a:r>
            <a:endParaRPr dirty="0"/>
          </a:p>
        </p:txBody>
      </p:sp>
      <p:sp>
        <p:nvSpPr>
          <p:cNvPr id="41" name="TextShape 3"/>
          <p:cNvSpPr txBox="1"/>
          <p:nvPr/>
        </p:nvSpPr>
        <p:spPr>
          <a:xfrm>
            <a:off x="5760000" y="4067869"/>
            <a:ext cx="4392000" cy="2866680"/>
          </a:xfrm>
          <a:prstGeom prst="rect">
            <a:avLst/>
          </a:prstGeom>
        </p:spPr>
        <p:txBody>
          <a:bodyPr lIns="90000" tIns="45000" rIns="90000" bIns="45000"/>
          <a:lstStyle/>
          <a:p>
            <a:pPr algn="just"/>
            <a:r>
              <a:rPr lang="en-US" sz="1500" dirty="0">
                <a:latin typeface="Meiryo UI"/>
                <a:ea typeface="Meiryo UI"/>
              </a:rPr>
              <a:t>　出島には商館医が赴任していましたが、医学を学ぼうと長崎を訪れた人たちは、出島のなかに入ることが難しく医学を学ぶ機会は限られていました。</a:t>
            </a:r>
            <a:endParaRPr dirty="0"/>
          </a:p>
          <a:p>
            <a:pPr algn="just"/>
            <a:r>
              <a:rPr lang="en-US" sz="1500" dirty="0">
                <a:latin typeface="Meiryo UI"/>
                <a:ea typeface="Meiryo UI"/>
              </a:rPr>
              <a:t>　1823年に来日したシーボルト（フィリップ・フランツ・フォン・シーボルト）は</a:t>
            </a:r>
            <a:r>
              <a:rPr lang="en-US" sz="1500" dirty="0" smtClean="0">
                <a:latin typeface="Meiryo UI"/>
                <a:ea typeface="Meiryo UI"/>
              </a:rPr>
              <a:t>、医学教育のため</a:t>
            </a:r>
            <a:r>
              <a:rPr lang="ja-JP" altLang="en-US" sz="1500" dirty="0" smtClean="0">
                <a:latin typeface="Meiryo UI"/>
                <a:ea typeface="Meiryo UI"/>
              </a:rPr>
              <a:t>に</a:t>
            </a:r>
            <a:r>
              <a:rPr lang="en-US" sz="1500" dirty="0" err="1" smtClean="0">
                <a:latin typeface="Meiryo UI"/>
                <a:ea typeface="Meiryo UI"/>
              </a:rPr>
              <a:t>鳴滝塾を開き</a:t>
            </a:r>
            <a:r>
              <a:rPr lang="en-US" sz="1500" dirty="0" err="1">
                <a:latin typeface="Meiryo UI"/>
                <a:ea typeface="Meiryo UI"/>
              </a:rPr>
              <a:t>、</a:t>
            </a:r>
            <a:r>
              <a:rPr lang="en-US" sz="1500" dirty="0" err="1" smtClean="0">
                <a:latin typeface="Meiryo UI"/>
                <a:ea typeface="Meiryo UI"/>
              </a:rPr>
              <a:t>彼の名声を聞き全国から集まった塾生たち</a:t>
            </a:r>
            <a:r>
              <a:rPr lang="ja-JP" altLang="en-US" sz="1500" dirty="0" smtClean="0">
                <a:latin typeface="Meiryo UI"/>
                <a:ea typeface="Meiryo UI"/>
              </a:rPr>
              <a:t>の</a:t>
            </a:r>
            <a:r>
              <a:rPr lang="en-US" sz="1500" dirty="0" err="1" smtClean="0">
                <a:latin typeface="Meiryo UI"/>
                <a:ea typeface="Meiryo UI"/>
              </a:rPr>
              <a:t>指導にあたりました</a:t>
            </a:r>
            <a:r>
              <a:rPr lang="en-US" sz="1500" dirty="0" err="1">
                <a:latin typeface="Meiryo UI"/>
                <a:ea typeface="Meiryo UI"/>
              </a:rPr>
              <a:t>。シーボルトの医学教育は</a:t>
            </a:r>
            <a:r>
              <a:rPr lang="en-US" sz="1500" dirty="0" smtClean="0">
                <a:latin typeface="Meiryo UI"/>
                <a:ea typeface="Meiryo UI"/>
              </a:rPr>
              <a:t>、</a:t>
            </a:r>
            <a:r>
              <a:rPr lang="ja-JP" altLang="en-US" sz="1500" dirty="0" smtClean="0">
                <a:latin typeface="Meiryo UI"/>
                <a:ea typeface="Meiryo UI"/>
              </a:rPr>
              <a:t>講義だけ</a:t>
            </a:r>
            <a:r>
              <a:rPr lang="en-US" sz="1500" dirty="0" err="1" smtClean="0">
                <a:latin typeface="Meiryo UI"/>
                <a:ea typeface="Meiryo UI"/>
              </a:rPr>
              <a:t>にとどまらず</a:t>
            </a:r>
            <a:r>
              <a:rPr lang="en-US" sz="1500" dirty="0" smtClean="0">
                <a:latin typeface="Meiryo UI"/>
                <a:ea typeface="Meiryo UI"/>
              </a:rPr>
              <a:t>、</a:t>
            </a:r>
            <a:r>
              <a:rPr lang="ja-JP" altLang="en-US" sz="1500" dirty="0" smtClean="0">
                <a:latin typeface="Meiryo UI"/>
                <a:ea typeface="Meiryo UI"/>
              </a:rPr>
              <a:t>臨床実習</a:t>
            </a:r>
            <a:r>
              <a:rPr lang="en-US" sz="1500" dirty="0" err="1" smtClean="0">
                <a:latin typeface="Meiryo UI"/>
                <a:ea typeface="Meiryo UI"/>
              </a:rPr>
              <a:t>にまで及びました</a:t>
            </a:r>
            <a:r>
              <a:rPr lang="en-US" sz="1500" dirty="0" err="1">
                <a:latin typeface="Meiryo UI"/>
                <a:ea typeface="Meiryo UI"/>
              </a:rPr>
              <a:t>。門下生には、高野長英、高良斎、二宮敬作らがおり、娘楠本イネは、</a:t>
            </a:r>
            <a:r>
              <a:rPr lang="en-US" sz="1500" dirty="0" err="1" smtClean="0">
                <a:latin typeface="Meiryo UI"/>
                <a:ea typeface="Meiryo UI"/>
              </a:rPr>
              <a:t>日本初の西洋</a:t>
            </a:r>
            <a:r>
              <a:rPr lang="ja-JP" altLang="en-US" sz="1500" dirty="0" smtClean="0">
                <a:latin typeface="Meiryo UI"/>
                <a:ea typeface="Meiryo UI"/>
              </a:rPr>
              <a:t>産科</a:t>
            </a:r>
            <a:r>
              <a:rPr lang="en-US" sz="1500" dirty="0" err="1" smtClean="0">
                <a:latin typeface="Meiryo UI"/>
                <a:ea typeface="Meiryo UI"/>
              </a:rPr>
              <a:t>女医として知られています</a:t>
            </a:r>
            <a:r>
              <a:rPr lang="en-US" sz="1500" dirty="0">
                <a:latin typeface="Meiryo UI"/>
                <a:ea typeface="Meiryo UI"/>
              </a:rPr>
              <a:t>。</a:t>
            </a:r>
            <a:endParaRPr dirty="0"/>
          </a:p>
        </p:txBody>
      </p:sp>
      <p:sp>
        <p:nvSpPr>
          <p:cNvPr id="42" name="TextShape 4"/>
          <p:cNvSpPr txBox="1"/>
          <p:nvPr/>
        </p:nvSpPr>
        <p:spPr>
          <a:xfrm>
            <a:off x="5688000" y="1224000"/>
            <a:ext cx="4464000" cy="2376000"/>
          </a:xfrm>
          <a:prstGeom prst="rect">
            <a:avLst/>
          </a:prstGeom>
        </p:spPr>
        <p:txBody>
          <a:bodyPr lIns="90000" tIns="45000" rIns="90000" bIns="45000"/>
          <a:lstStyle/>
          <a:p>
            <a:pPr algn="just"/>
            <a:r>
              <a:rPr lang="en-US" sz="1500" b="1" dirty="0">
                <a:latin typeface="Meiryo UI"/>
                <a:ea typeface="Meiryo UI"/>
              </a:rPr>
              <a:t> </a:t>
            </a:r>
            <a:r>
              <a:rPr lang="en-US" sz="1500" b="1" dirty="0" err="1">
                <a:latin typeface="Meiryo UI"/>
                <a:ea typeface="Meiryo UI"/>
              </a:rPr>
              <a:t>シーボルトはドイツ生まれの医学者</a:t>
            </a:r>
            <a:r>
              <a:rPr lang="en-US" sz="1500" b="1" dirty="0" smtClean="0">
                <a:latin typeface="Meiryo UI"/>
                <a:ea typeface="Meiryo UI"/>
              </a:rPr>
              <a:t>、</a:t>
            </a:r>
            <a:r>
              <a:rPr lang="ja-JP" altLang="en-US" sz="1500" b="1" dirty="0" smtClean="0">
                <a:latin typeface="Meiryo UI"/>
                <a:ea typeface="Meiryo UI"/>
              </a:rPr>
              <a:t>博物</a:t>
            </a:r>
            <a:r>
              <a:rPr lang="en-US" sz="1500" b="1" dirty="0" smtClean="0">
                <a:latin typeface="Meiryo UI"/>
                <a:ea typeface="Meiryo UI"/>
              </a:rPr>
              <a:t>学者で出島和蘭商館医として</a:t>
            </a:r>
            <a:r>
              <a:rPr lang="en-US" sz="1500" b="1" dirty="0">
                <a:latin typeface="Meiryo UI"/>
                <a:ea typeface="Meiryo UI"/>
              </a:rPr>
              <a:t>1823年に来日しました</a:t>
            </a:r>
            <a:r>
              <a:rPr lang="en-US" sz="1500" b="1" dirty="0" smtClean="0">
                <a:latin typeface="Meiryo UI"/>
                <a:ea typeface="Meiryo UI"/>
              </a:rPr>
              <a:t>。鳴滝塾を開き</a:t>
            </a:r>
            <a:r>
              <a:rPr lang="en-US" sz="1500" b="1" dirty="0">
                <a:latin typeface="Meiryo UI"/>
                <a:ea typeface="Meiryo UI"/>
              </a:rPr>
              <a:t>、門下生に西洋医学の手ほどきをしました。シーボルトの業績で特に知られているのが、</a:t>
            </a:r>
            <a:r>
              <a:rPr lang="en-US" sz="1500" b="1" dirty="0" smtClean="0">
                <a:latin typeface="Meiryo UI"/>
                <a:ea typeface="Meiryo UI"/>
              </a:rPr>
              <a:t>日本の自然や文化を科学的な視点から総合的に調査しヨーロッパに紹介し</a:t>
            </a:r>
            <a:r>
              <a:rPr lang="ja-JP" altLang="en-US" sz="1500" b="1" dirty="0">
                <a:latin typeface="Meiryo UI"/>
                <a:ea typeface="Meiryo UI"/>
              </a:rPr>
              <a:t>た</a:t>
            </a:r>
            <a:r>
              <a:rPr lang="en-US" sz="1500" b="1" dirty="0" err="1" smtClean="0">
                <a:latin typeface="Meiryo UI"/>
                <a:ea typeface="Meiryo UI"/>
              </a:rPr>
              <a:t>こと</a:t>
            </a:r>
            <a:r>
              <a:rPr lang="en-US" sz="1500" b="1" dirty="0" err="1">
                <a:latin typeface="Meiryo UI"/>
                <a:ea typeface="Meiryo UI"/>
              </a:rPr>
              <a:t>、日本に西洋近代医学の最新情報を伝えたことです。医学教育は</a:t>
            </a:r>
            <a:r>
              <a:rPr lang="en-US" sz="1500" b="1" dirty="0" smtClean="0">
                <a:latin typeface="Meiryo UI"/>
                <a:ea typeface="Meiryo UI"/>
              </a:rPr>
              <a:t>、</a:t>
            </a:r>
            <a:r>
              <a:rPr lang="ja-JP" altLang="en-US" sz="1500" b="1" dirty="0">
                <a:latin typeface="Meiryo UI"/>
                <a:ea typeface="Meiryo UI"/>
              </a:rPr>
              <a:t>講義</a:t>
            </a:r>
            <a:r>
              <a:rPr lang="en-US" sz="1500" b="1" dirty="0" err="1" smtClean="0">
                <a:latin typeface="Meiryo UI"/>
                <a:ea typeface="Meiryo UI"/>
              </a:rPr>
              <a:t>だけでなく</a:t>
            </a:r>
            <a:r>
              <a:rPr lang="ja-JP" altLang="en-US" sz="1500" b="1" dirty="0" smtClean="0">
                <a:latin typeface="Meiryo UI"/>
                <a:ea typeface="Meiryo UI"/>
              </a:rPr>
              <a:t>臨床実習</a:t>
            </a:r>
            <a:r>
              <a:rPr lang="en-US" sz="1500" b="1" dirty="0" err="1" smtClean="0">
                <a:latin typeface="Meiryo UI"/>
                <a:ea typeface="Meiryo UI"/>
              </a:rPr>
              <a:t>にまで及びました</a:t>
            </a:r>
            <a:r>
              <a:rPr lang="en-US" sz="1500" b="1" dirty="0">
                <a:latin typeface="Meiryo UI"/>
                <a:ea typeface="Meiryo UI"/>
              </a:rPr>
              <a:t>。</a:t>
            </a:r>
            <a:endParaRPr dirty="0"/>
          </a:p>
        </p:txBody>
      </p:sp>
      <p:sp>
        <p:nvSpPr>
          <p:cNvPr id="44" name="TextShape 5"/>
          <p:cNvSpPr txBox="1"/>
          <p:nvPr/>
        </p:nvSpPr>
        <p:spPr>
          <a:xfrm>
            <a:off x="593378" y="6512737"/>
            <a:ext cx="2196000" cy="294840"/>
          </a:xfrm>
          <a:prstGeom prst="rect">
            <a:avLst/>
          </a:prstGeom>
        </p:spPr>
        <p:txBody>
          <a:bodyPr lIns="90000" tIns="45000" rIns="90000" bIns="45000"/>
          <a:lstStyle/>
          <a:p>
            <a:pPr algn="just"/>
            <a:r>
              <a:rPr lang="en-US" sz="1200" dirty="0">
                <a:latin typeface="Meiryo UI"/>
                <a:ea typeface="Meiryo UI"/>
              </a:rPr>
              <a:t>国指定史跡： シーボルト宅跡</a:t>
            </a:r>
            <a:endParaRP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70" y="1357594"/>
            <a:ext cx="4658802" cy="4726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smtClean="0">
                <a:solidFill>
                  <a:srgbClr val="FFFFFF"/>
                </a:solidFill>
                <a:latin typeface="Meiryo UI"/>
                <a:ea typeface="Meiryo UI"/>
              </a:rPr>
              <a:t>外国文化との交流 </a:t>
            </a:r>
            <a:r>
              <a:rPr lang="en-US" sz="2000" b="1" dirty="0">
                <a:solidFill>
                  <a:srgbClr val="FFFFFF"/>
                </a:solidFill>
                <a:latin typeface="Meiryo UI"/>
                <a:ea typeface="Meiryo UI"/>
              </a:rPr>
              <a:t>〜</a:t>
            </a:r>
            <a:r>
              <a:rPr lang="en-US" sz="1600" b="1" dirty="0">
                <a:solidFill>
                  <a:srgbClr val="FFFFFF"/>
                </a:solidFill>
                <a:latin typeface="Meiryo UI"/>
                <a:ea typeface="Meiryo UI"/>
              </a:rPr>
              <a:t>日欧交流や日本の近代化に大きな業績を残した</a:t>
            </a:r>
            <a:r>
              <a:rPr lang="en-US" sz="2200" b="1" dirty="0">
                <a:solidFill>
                  <a:srgbClr val="FFFFFF"/>
                </a:solidFill>
                <a:latin typeface="Meiryo UI"/>
                <a:ea typeface="Meiryo UI"/>
              </a:rPr>
              <a:t> 「長崎とシーボルト」</a:t>
            </a:r>
            <a:r>
              <a:rPr lang="en-US" sz="2000" b="1" dirty="0">
                <a:solidFill>
                  <a:srgbClr val="FFFFFF"/>
                </a:solidFill>
                <a:latin typeface="Meiryo UI"/>
                <a:ea typeface="Meiryo UI"/>
              </a:rPr>
              <a:t>〜</a:t>
            </a:r>
            <a:endParaRPr dirty="0"/>
          </a:p>
        </p:txBody>
      </p:sp>
      <p:sp>
        <p:nvSpPr>
          <p:cNvPr id="46" name="CustomShape 2"/>
          <p:cNvSpPr/>
          <p:nvPr/>
        </p:nvSpPr>
        <p:spPr>
          <a:xfrm>
            <a:off x="1584000" y="1224000"/>
            <a:ext cx="759600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a:latin typeface="Meiryo UI"/>
                <a:ea typeface="Meiryo UI"/>
              </a:rPr>
              <a:t>日本研究を行いながら西洋の最新情報を伝えたシーボルト</a:t>
            </a:r>
            <a:endParaRPr/>
          </a:p>
        </p:txBody>
      </p:sp>
      <p:sp>
        <p:nvSpPr>
          <p:cNvPr id="47" name="TextShape 3"/>
          <p:cNvSpPr txBox="1"/>
          <p:nvPr/>
        </p:nvSpPr>
        <p:spPr>
          <a:xfrm>
            <a:off x="792000" y="1930680"/>
            <a:ext cx="3888000" cy="445320"/>
          </a:xfrm>
          <a:prstGeom prst="rect">
            <a:avLst/>
          </a:prstGeom>
        </p:spPr>
        <p:txBody>
          <a:bodyPr lIns="90000" tIns="45000" rIns="90000" bIns="45000"/>
          <a:lstStyle/>
          <a:p>
            <a:pPr algn="just"/>
            <a:r>
              <a:rPr lang="en-US" sz="2200" b="1">
                <a:latin typeface="Meiryo UI"/>
                <a:ea typeface="Meiryo UI"/>
              </a:rPr>
              <a:t>■シーボルトの日本研究</a:t>
            </a:r>
            <a:endParaRPr/>
          </a:p>
        </p:txBody>
      </p:sp>
      <p:sp>
        <p:nvSpPr>
          <p:cNvPr id="48" name="TextShape 4"/>
          <p:cNvSpPr txBox="1"/>
          <p:nvPr/>
        </p:nvSpPr>
        <p:spPr>
          <a:xfrm>
            <a:off x="864000" y="2340000"/>
            <a:ext cx="8856000" cy="828000"/>
          </a:xfrm>
          <a:prstGeom prst="rect">
            <a:avLst/>
          </a:prstGeom>
        </p:spPr>
        <p:txBody>
          <a:bodyPr lIns="90000" tIns="45000" rIns="90000" bIns="45000"/>
          <a:lstStyle/>
          <a:p>
            <a:pPr algn="just"/>
            <a:r>
              <a:rPr lang="en-US" sz="1500" dirty="0">
                <a:latin typeface="Meiryo UI"/>
                <a:ea typeface="Meiryo UI"/>
              </a:rPr>
              <a:t>　</a:t>
            </a:r>
            <a:r>
              <a:rPr lang="en-US" sz="1500" dirty="0" err="1">
                <a:latin typeface="Meiryo UI"/>
                <a:ea typeface="Meiryo UI"/>
              </a:rPr>
              <a:t>シーボルトはここで科学全般に亘って教えると同時に、日本の文化</a:t>
            </a:r>
            <a:r>
              <a:rPr lang="en-US" sz="1500" dirty="0" smtClean="0">
                <a:latin typeface="Meiryo UI"/>
                <a:ea typeface="Meiryo UI"/>
              </a:rPr>
              <a:t>、</a:t>
            </a:r>
            <a:r>
              <a:rPr lang="ja-JP" altLang="en-US" sz="1500" dirty="0" smtClean="0">
                <a:latin typeface="Meiryo UI"/>
                <a:ea typeface="Meiryo UI"/>
              </a:rPr>
              <a:t>動植物</a:t>
            </a:r>
            <a:r>
              <a:rPr lang="en-US" sz="1500" dirty="0" err="1" smtClean="0">
                <a:latin typeface="Meiryo UI"/>
                <a:ea typeface="Meiryo UI"/>
              </a:rPr>
              <a:t>などを研究しています</a:t>
            </a:r>
            <a:r>
              <a:rPr lang="en-US" sz="1500" dirty="0">
                <a:latin typeface="Meiryo UI"/>
                <a:ea typeface="Meiryo UI"/>
              </a:rPr>
              <a:t>。</a:t>
            </a:r>
            <a:endParaRPr dirty="0"/>
          </a:p>
          <a:p>
            <a:pPr algn="just"/>
            <a:r>
              <a:rPr lang="en-US" sz="1500" dirty="0" err="1" smtClean="0">
                <a:latin typeface="Meiryo UI"/>
                <a:ea typeface="Meiryo UI"/>
              </a:rPr>
              <a:t>シーボルトによって集められた日本の動植物</a:t>
            </a:r>
            <a:r>
              <a:rPr lang="ja-JP" altLang="en-US" sz="1500" dirty="0" smtClean="0">
                <a:latin typeface="Meiryo UI"/>
                <a:ea typeface="Meiryo UI"/>
              </a:rPr>
              <a:t>などの</a:t>
            </a:r>
            <a:r>
              <a:rPr lang="en-US" sz="1500" dirty="0" err="1" smtClean="0">
                <a:latin typeface="Meiryo UI"/>
                <a:ea typeface="Meiryo UI"/>
              </a:rPr>
              <a:t>資料</a:t>
            </a:r>
            <a:r>
              <a:rPr lang="en-US" sz="1500" dirty="0" err="1">
                <a:latin typeface="Meiryo UI"/>
                <a:ea typeface="Meiryo UI"/>
              </a:rPr>
              <a:t>、さらにはシーボルトの三部作といわれる「日本</a:t>
            </a:r>
            <a:r>
              <a:rPr lang="en-US" sz="1500" dirty="0">
                <a:latin typeface="Meiryo UI"/>
                <a:ea typeface="Meiryo UI"/>
              </a:rPr>
              <a:t>」、「</a:t>
            </a:r>
            <a:r>
              <a:rPr lang="en-US" sz="1500" dirty="0" err="1">
                <a:latin typeface="Meiryo UI"/>
                <a:ea typeface="Meiryo UI"/>
              </a:rPr>
              <a:t>日本植物誌</a:t>
            </a:r>
            <a:r>
              <a:rPr lang="en-US" sz="1500" dirty="0">
                <a:latin typeface="Meiryo UI"/>
                <a:ea typeface="Meiryo UI"/>
              </a:rPr>
              <a:t>」、「</a:t>
            </a:r>
            <a:r>
              <a:rPr lang="en-US" sz="1500" dirty="0" err="1">
                <a:latin typeface="Meiryo UI"/>
                <a:ea typeface="Meiryo UI"/>
              </a:rPr>
              <a:t>日本動物誌」は、</a:t>
            </a:r>
            <a:r>
              <a:rPr lang="en-US" sz="1500" dirty="0" err="1" smtClean="0">
                <a:latin typeface="Meiryo UI"/>
                <a:ea typeface="Meiryo UI"/>
              </a:rPr>
              <a:t>今日でも学術的</a:t>
            </a:r>
            <a:r>
              <a:rPr lang="ja-JP" altLang="en-US" sz="1500" dirty="0" smtClean="0">
                <a:latin typeface="Meiryo UI"/>
                <a:ea typeface="Meiryo UI"/>
              </a:rPr>
              <a:t>に</a:t>
            </a:r>
            <a:r>
              <a:rPr lang="en-US" sz="1500" dirty="0" err="1" smtClean="0">
                <a:latin typeface="Meiryo UI"/>
                <a:ea typeface="Meiryo UI"/>
              </a:rPr>
              <a:t>高く評価されています</a:t>
            </a:r>
            <a:r>
              <a:rPr lang="en-US" sz="1500" dirty="0">
                <a:latin typeface="Meiryo UI"/>
                <a:ea typeface="Meiryo UI"/>
              </a:rPr>
              <a:t>。</a:t>
            </a:r>
            <a:endParaRPr dirty="0"/>
          </a:p>
        </p:txBody>
      </p:sp>
      <p:sp>
        <p:nvSpPr>
          <p:cNvPr id="49" name="TextShape 5"/>
          <p:cNvSpPr txBox="1"/>
          <p:nvPr/>
        </p:nvSpPr>
        <p:spPr>
          <a:xfrm>
            <a:off x="5328000" y="3384000"/>
            <a:ext cx="3888000" cy="445320"/>
          </a:xfrm>
          <a:prstGeom prst="rect">
            <a:avLst/>
          </a:prstGeom>
        </p:spPr>
        <p:txBody>
          <a:bodyPr lIns="90000" tIns="45000" rIns="90000" bIns="45000"/>
          <a:lstStyle/>
          <a:p>
            <a:pPr algn="just"/>
            <a:r>
              <a:rPr lang="en-US" sz="2200" b="1">
                <a:latin typeface="Meiryo UI"/>
                <a:ea typeface="Meiryo UI"/>
              </a:rPr>
              <a:t>■シーボルト事件とその後</a:t>
            </a:r>
            <a:endParaRPr/>
          </a:p>
        </p:txBody>
      </p:sp>
      <p:sp>
        <p:nvSpPr>
          <p:cNvPr id="50" name="TextShape 6"/>
          <p:cNvSpPr txBox="1"/>
          <p:nvPr/>
        </p:nvSpPr>
        <p:spPr>
          <a:xfrm>
            <a:off x="5400000" y="3816000"/>
            <a:ext cx="4914458" cy="3015000"/>
          </a:xfrm>
          <a:prstGeom prst="rect">
            <a:avLst/>
          </a:prstGeom>
        </p:spPr>
        <p:txBody>
          <a:bodyPr lIns="90000" tIns="45000" rIns="90000" bIns="45000"/>
          <a:lstStyle/>
          <a:p>
            <a:pPr algn="just"/>
            <a:r>
              <a:rPr lang="en-US" sz="1500" dirty="0">
                <a:latin typeface="Meiryo UI"/>
                <a:ea typeface="Meiryo UI"/>
              </a:rPr>
              <a:t>　1828年、</a:t>
            </a:r>
            <a:r>
              <a:rPr lang="en-US" sz="1500" dirty="0" smtClean="0">
                <a:latin typeface="Meiryo UI"/>
                <a:ea typeface="Meiryo UI"/>
              </a:rPr>
              <a:t>シーボルトは帰国直前に所持品の中に</a:t>
            </a:r>
            <a:r>
              <a:rPr lang="ja-JP" altLang="en-US" sz="1500" dirty="0" smtClean="0">
                <a:latin typeface="Meiryo UI"/>
                <a:ea typeface="Meiryo UI"/>
              </a:rPr>
              <a:t>国外持ち出し禁止</a:t>
            </a:r>
            <a:r>
              <a:rPr lang="en-US" sz="1500" dirty="0" err="1" smtClean="0">
                <a:latin typeface="Meiryo UI"/>
                <a:ea typeface="Meiryo UI"/>
              </a:rPr>
              <a:t>の日本地図があったため国外追放となりました</a:t>
            </a:r>
            <a:r>
              <a:rPr lang="en-US" sz="1500" dirty="0" err="1">
                <a:latin typeface="Meiryo UI"/>
                <a:ea typeface="Meiryo UI"/>
              </a:rPr>
              <a:t>（シーボルト事件</a:t>
            </a:r>
            <a:r>
              <a:rPr lang="en-US" sz="1500" dirty="0">
                <a:latin typeface="Meiryo UI"/>
                <a:ea typeface="Meiryo UI"/>
              </a:rPr>
              <a:t>）。</a:t>
            </a:r>
            <a:r>
              <a:rPr lang="en-US" sz="1500" dirty="0" err="1" smtClean="0">
                <a:latin typeface="Meiryo UI"/>
                <a:ea typeface="Meiryo UI"/>
              </a:rPr>
              <a:t>その後鳴滝</a:t>
            </a:r>
            <a:r>
              <a:rPr lang="ja-JP" altLang="en-US" sz="1500" dirty="0" smtClean="0">
                <a:latin typeface="Meiryo UI"/>
                <a:ea typeface="Meiryo UI"/>
              </a:rPr>
              <a:t>の家屋</a:t>
            </a:r>
            <a:r>
              <a:rPr lang="en-US" sz="1500" dirty="0" smtClean="0">
                <a:latin typeface="Meiryo UI"/>
                <a:ea typeface="Meiryo UI"/>
              </a:rPr>
              <a:t>は</a:t>
            </a:r>
            <a:r>
              <a:rPr lang="ja-JP" altLang="en-US" sz="1500" dirty="0" smtClean="0">
                <a:latin typeface="Meiryo UI"/>
                <a:ea typeface="Meiryo UI"/>
              </a:rPr>
              <a:t>人手</a:t>
            </a:r>
            <a:r>
              <a:rPr lang="en-US" sz="1500" dirty="0" err="1" smtClean="0">
                <a:latin typeface="Meiryo UI"/>
                <a:ea typeface="Meiryo UI"/>
              </a:rPr>
              <a:t>に渡りましたが</a:t>
            </a:r>
            <a:r>
              <a:rPr lang="en-US" sz="1500" dirty="0" err="1">
                <a:latin typeface="Meiryo UI"/>
                <a:ea typeface="Meiryo UI"/>
              </a:rPr>
              <a:t>、日本が開国し再び長崎に来た時、シーボルトはこの地を買い戻し</a:t>
            </a:r>
            <a:r>
              <a:rPr lang="en-US" sz="1500" dirty="0" smtClean="0">
                <a:latin typeface="Meiryo UI"/>
                <a:ea typeface="Meiryo UI"/>
              </a:rPr>
              <a:t>、</a:t>
            </a:r>
            <a:r>
              <a:rPr lang="ja-JP" altLang="en-US" sz="1500" dirty="0" smtClean="0">
                <a:latin typeface="Meiryo UI"/>
                <a:ea typeface="Meiryo UI"/>
              </a:rPr>
              <a:t>居住して研究を行い</a:t>
            </a:r>
            <a:r>
              <a:rPr lang="en-US" sz="1500" dirty="0" err="1" smtClean="0">
                <a:latin typeface="Meiryo UI"/>
                <a:ea typeface="Meiryo UI"/>
              </a:rPr>
              <a:t>ました</a:t>
            </a:r>
            <a:r>
              <a:rPr lang="en-US" sz="1500" dirty="0" err="1">
                <a:latin typeface="Meiryo UI"/>
                <a:ea typeface="Meiryo UI"/>
              </a:rPr>
              <a:t>。日本における妻お滝さんにちなんで、</a:t>
            </a:r>
            <a:r>
              <a:rPr lang="en-US" sz="1500" dirty="0" err="1" smtClean="0">
                <a:latin typeface="Meiryo UI"/>
                <a:ea typeface="Meiryo UI"/>
              </a:rPr>
              <a:t>アジサイの</a:t>
            </a:r>
            <a:r>
              <a:rPr lang="ja-JP" altLang="en-US" sz="1500" dirty="0">
                <a:latin typeface="Meiryo UI"/>
                <a:ea typeface="Meiryo UI"/>
              </a:rPr>
              <a:t>一</a:t>
            </a:r>
            <a:r>
              <a:rPr lang="ja-JP" altLang="en-US" sz="1500" dirty="0" smtClean="0">
                <a:latin typeface="Meiryo UI"/>
                <a:ea typeface="Meiryo UI"/>
              </a:rPr>
              <a:t>品種の</a:t>
            </a:r>
            <a:r>
              <a:rPr lang="en-US" sz="1500" dirty="0" err="1" smtClean="0">
                <a:latin typeface="Meiryo UI"/>
                <a:ea typeface="Meiryo UI"/>
              </a:rPr>
              <a:t>学名を</a:t>
            </a:r>
            <a:r>
              <a:rPr lang="en-US" sz="1500" dirty="0" smtClean="0">
                <a:latin typeface="Meiryo UI"/>
                <a:ea typeface="Meiryo UI"/>
              </a:rPr>
              <a:t>「</a:t>
            </a:r>
            <a:r>
              <a:rPr lang="ja-JP" altLang="en-US" sz="1500" dirty="0" smtClean="0">
                <a:latin typeface="Meiryo UI"/>
                <a:ea typeface="Meiryo UI"/>
              </a:rPr>
              <a:t>ヒ</a:t>
            </a:r>
            <a:r>
              <a:rPr lang="en-US" sz="1500" dirty="0" err="1" smtClean="0">
                <a:latin typeface="Meiryo UI"/>
                <a:ea typeface="Meiryo UI"/>
              </a:rPr>
              <a:t>ドランゲア</a:t>
            </a:r>
            <a:r>
              <a:rPr lang="en-US" sz="1500" dirty="0" err="1">
                <a:latin typeface="Meiryo UI"/>
                <a:ea typeface="Meiryo UI"/>
              </a:rPr>
              <a:t>・オタクサ</a:t>
            </a:r>
            <a:r>
              <a:rPr lang="en-US" sz="1500" dirty="0">
                <a:latin typeface="Meiryo UI"/>
                <a:ea typeface="Meiryo UI"/>
              </a:rPr>
              <a:t>　(Hydrangea </a:t>
            </a:r>
            <a:r>
              <a:rPr lang="en-US" sz="1500" dirty="0" err="1" smtClean="0">
                <a:latin typeface="Meiryo UI"/>
                <a:ea typeface="Meiryo UI"/>
              </a:rPr>
              <a:t>Otaksa</a:t>
            </a:r>
            <a:r>
              <a:rPr lang="ja-JP" altLang="en-US" sz="1500" dirty="0" smtClean="0">
                <a:latin typeface="Meiryo UI"/>
                <a:ea typeface="Meiryo UI"/>
              </a:rPr>
              <a:t> </a:t>
            </a:r>
            <a:r>
              <a:rPr lang="en-US" sz="1500" dirty="0" smtClean="0">
                <a:latin typeface="Meiryo UI"/>
                <a:ea typeface="Meiryo UI"/>
              </a:rPr>
              <a:t>Sieb.et </a:t>
            </a:r>
            <a:r>
              <a:rPr lang="en-US" sz="1500" dirty="0" err="1" smtClean="0">
                <a:latin typeface="Meiryo UI"/>
                <a:ea typeface="Meiryo UI"/>
              </a:rPr>
              <a:t>Zucc</a:t>
            </a:r>
            <a:r>
              <a:rPr lang="en-US" sz="1500" dirty="0" smtClean="0">
                <a:latin typeface="Meiryo UI"/>
                <a:ea typeface="Meiryo UI"/>
              </a:rPr>
              <a:t>)」と</a:t>
            </a:r>
            <a:r>
              <a:rPr lang="ja-JP" altLang="en-US" sz="1500" dirty="0" smtClean="0">
                <a:latin typeface="Meiryo UI"/>
                <a:ea typeface="Meiryo UI"/>
              </a:rPr>
              <a:t>し</a:t>
            </a:r>
            <a:r>
              <a:rPr lang="en-US" sz="1500" dirty="0" err="1" smtClean="0">
                <a:latin typeface="Meiryo UI"/>
                <a:ea typeface="Meiryo UI"/>
              </a:rPr>
              <a:t>たことは大変有名な話です</a:t>
            </a:r>
            <a:r>
              <a:rPr lang="en-US" sz="1500" dirty="0" smtClean="0">
                <a:latin typeface="Meiryo UI"/>
                <a:ea typeface="Meiryo UI"/>
              </a:rPr>
              <a:t>。</a:t>
            </a:r>
            <a:r>
              <a:rPr lang="ja-JP" altLang="en-US" sz="1500" dirty="0" smtClean="0">
                <a:latin typeface="Meiryo UI"/>
                <a:ea typeface="Meiryo UI"/>
              </a:rPr>
              <a:t>一時</a:t>
            </a:r>
            <a:r>
              <a:rPr lang="en-US" sz="1500" dirty="0" err="1" smtClean="0">
                <a:latin typeface="Meiryo UI"/>
                <a:ea typeface="Meiryo UI"/>
              </a:rPr>
              <a:t>小学校として使用されていましたが</a:t>
            </a:r>
            <a:r>
              <a:rPr lang="en-US" sz="1500" dirty="0" smtClean="0">
                <a:latin typeface="Meiryo UI"/>
                <a:ea typeface="Meiryo UI"/>
              </a:rPr>
              <a:t>、</a:t>
            </a:r>
          </a:p>
          <a:p>
            <a:pPr algn="just"/>
            <a:r>
              <a:rPr lang="en-US" sz="1500" dirty="0" smtClean="0">
                <a:latin typeface="Meiryo UI"/>
                <a:ea typeface="Meiryo UI"/>
              </a:rPr>
              <a:t>1874</a:t>
            </a:r>
            <a:r>
              <a:rPr lang="en-US" sz="1500" dirty="0">
                <a:latin typeface="Meiryo UI"/>
                <a:ea typeface="Meiryo UI"/>
              </a:rPr>
              <a:t>年の台風でこわれ、1894年に解体されてからは跡地だけが残っています。　　</a:t>
            </a:r>
            <a:endParaRPr dirty="0"/>
          </a:p>
          <a:p>
            <a:pPr algn="just"/>
            <a:r>
              <a:rPr lang="en-US" sz="1500" dirty="0">
                <a:latin typeface="Meiryo UI"/>
                <a:ea typeface="Meiryo UI"/>
              </a:rPr>
              <a:t> シーボルトは故郷へ帰り1866年、</a:t>
            </a:r>
            <a:r>
              <a:rPr lang="en-US" sz="1500" dirty="0" smtClean="0">
                <a:latin typeface="Meiryo UI"/>
                <a:ea typeface="Meiryo UI"/>
              </a:rPr>
              <a:t>ミュンヘンで死去しました</a:t>
            </a:r>
          </a:p>
          <a:p>
            <a:pPr algn="just"/>
            <a:r>
              <a:rPr lang="en-US" sz="1500" dirty="0" smtClean="0">
                <a:latin typeface="Meiryo UI"/>
                <a:ea typeface="Meiryo UI"/>
              </a:rPr>
              <a:t>（</a:t>
            </a:r>
            <a:r>
              <a:rPr lang="en-US" sz="1500" dirty="0">
                <a:latin typeface="Meiryo UI"/>
                <a:ea typeface="Meiryo UI"/>
              </a:rPr>
              <a:t>70歳）。</a:t>
            </a:r>
            <a:endParaRPr dirty="0"/>
          </a:p>
        </p:txBody>
      </p:sp>
      <p:sp>
        <p:nvSpPr>
          <p:cNvPr id="51" name="TextShape 7"/>
          <p:cNvSpPr txBox="1"/>
          <p:nvPr/>
        </p:nvSpPr>
        <p:spPr>
          <a:xfrm>
            <a:off x="756000" y="6651720"/>
            <a:ext cx="3636000" cy="294840"/>
          </a:xfrm>
          <a:prstGeom prst="rect">
            <a:avLst/>
          </a:prstGeom>
        </p:spPr>
        <p:txBody>
          <a:bodyPr lIns="90000" tIns="45000" rIns="90000" bIns="45000"/>
          <a:lstStyle/>
          <a:p>
            <a:pPr algn="just"/>
            <a:r>
              <a:rPr lang="en-US" sz="1200" dirty="0" smtClean="0">
                <a:latin typeface="Meiryo UI"/>
                <a:ea typeface="Meiryo UI"/>
              </a:rPr>
              <a:t>シーボルト邸跡のとなりに</a:t>
            </a:r>
            <a:r>
              <a:rPr lang="ja-JP" altLang="en-US" sz="1200" dirty="0" smtClean="0">
                <a:latin typeface="Meiryo UI"/>
                <a:ea typeface="Meiryo UI"/>
              </a:rPr>
              <a:t>建</a:t>
            </a:r>
            <a:r>
              <a:rPr lang="en-US" sz="1200" dirty="0" smtClean="0">
                <a:latin typeface="Meiryo UI"/>
                <a:ea typeface="Meiryo UI"/>
              </a:rPr>
              <a:t>てられたシーボルト記念館</a:t>
            </a:r>
            <a:endParaRP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94" y="3372791"/>
            <a:ext cx="4156800" cy="31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53</Words>
  <Application>Microsoft Office PowerPoint</Application>
  <PresentationFormat>ユーザー設定</PresentationFormat>
  <Paragraphs>17</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DejaVu Sans</vt:lpstr>
      <vt:lpstr>Meiryo UI</vt:lpstr>
      <vt:lpstr>StarSymbol</vt:lpstr>
      <vt:lpstr>Arial</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5</cp:revision>
  <dcterms:modified xsi:type="dcterms:W3CDTF">2016-03-11T09:00:54Z</dcterms:modified>
</cp:coreProperties>
</file>