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1813"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152" y="324"/>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28"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31"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32"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33"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36"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37" name="図 36"/>
          <p:cNvPicPr/>
          <p:nvPr/>
        </p:nvPicPr>
        <p:blipFill>
          <a:blip r:embed="rId2"/>
          <a:stretch>
            <a:fillRect/>
          </a:stretch>
        </p:blipFill>
        <p:spPr>
          <a:xfrm>
            <a:off x="2859840" y="1960200"/>
            <a:ext cx="4971600" cy="3966840"/>
          </a:xfrm>
          <a:prstGeom prst="rect">
            <a:avLst/>
          </a:prstGeom>
          <a:ln>
            <a:noFill/>
          </a:ln>
        </p:spPr>
      </p:pic>
      <p:pic>
        <p:nvPicPr>
          <p:cNvPr id="38" name="図 37"/>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11"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16"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17"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2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1"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24"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5"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lstStyle/>
          <a:p>
            <a:pPr algn="ctr"/>
            <a:r>
              <a:rPr lang="en-US" sz="1100">
                <a:latin typeface="Meiryo UI"/>
              </a:rPr>
              <a:t>タイトルテキストの書式を編集するにはクリックします。</a:t>
            </a:r>
            <a:endParaRPr/>
          </a:p>
        </p:txBody>
      </p:sp>
      <p:sp>
        <p:nvSpPr>
          <p:cNvPr id="6" name="PlaceHolder 2"/>
          <p:cNvSpPr>
            <a:spLocks noGrp="1"/>
          </p:cNvSpPr>
          <p:nvPr>
            <p:ph type="body"/>
          </p:nvPr>
        </p:nvSpPr>
        <p:spPr>
          <a:xfrm>
            <a:off x="858600" y="1960560"/>
            <a:ext cx="8974440" cy="3966840"/>
          </a:xfrm>
          <a:prstGeom prst="rect">
            <a:avLst/>
          </a:prstGeom>
        </p:spPr>
        <p:txBody>
          <a:bodyPr lIns="0" tIns="0" rIns="0" bIns="0"/>
          <a:lstStyle/>
          <a:p>
            <a:pPr>
              <a:buSzPct val="45000"/>
              <a:buFont typeface="StarSymbol"/>
              <a:buChar char=""/>
            </a:pPr>
            <a:r>
              <a:rPr lang="en-US" sz="2890">
                <a:latin typeface="Arial"/>
              </a:rPr>
              <a:t>アウトラインテキストの書式を編集するにはクリックします。</a:t>
            </a:r>
            <a:endParaRPr/>
          </a:p>
          <a:p>
            <a:pPr lvl="1">
              <a:buSzPct val="75000"/>
              <a:buFont typeface="StarSymbol"/>
              <a:buChar char=""/>
            </a:pPr>
            <a:r>
              <a:rPr lang="en-US" sz="2530">
                <a:latin typeface="Arial"/>
              </a:rPr>
              <a:t>2レベル目のアウトライン</a:t>
            </a:r>
            <a:endParaRPr/>
          </a:p>
          <a:p>
            <a:pPr lvl="2">
              <a:buSzPct val="45000"/>
              <a:buFont typeface="StarSymbol"/>
              <a:buChar char=""/>
            </a:pPr>
            <a:r>
              <a:rPr lang="en-US" sz="2170">
                <a:latin typeface="Arial"/>
              </a:rPr>
              <a:t>3レベル目のアウトライン</a:t>
            </a:r>
            <a:endParaRPr/>
          </a:p>
          <a:p>
            <a:pPr lvl="3">
              <a:buSzPct val="75000"/>
              <a:buFont typeface="StarSymbol"/>
              <a:buChar char=""/>
            </a:pPr>
            <a:r>
              <a:rPr lang="en-US" sz="1810">
                <a:latin typeface="Arial"/>
              </a:rPr>
              <a:t>4レベル目のアウトライン</a:t>
            </a:r>
            <a:endParaRPr/>
          </a:p>
          <a:p>
            <a:pPr lvl="4">
              <a:buSzPct val="45000"/>
              <a:buFont typeface="StarSymbol"/>
              <a:buChar char=""/>
            </a:pPr>
            <a:r>
              <a:rPr lang="en-US" sz="1810">
                <a:latin typeface="Arial"/>
              </a:rPr>
              <a:t>5レベル目のアウトライン</a:t>
            </a:r>
            <a:endParaRPr/>
          </a:p>
          <a:p>
            <a:pPr lvl="5">
              <a:buSzPct val="45000"/>
              <a:buFont typeface="StarSymbol"/>
              <a:buChar char=""/>
            </a:pPr>
            <a:r>
              <a:rPr lang="en-US" sz="1810">
                <a:latin typeface="Arial"/>
              </a:rPr>
              <a:t>6レベル目のアウトライン</a:t>
            </a:r>
            <a:endParaRPr/>
          </a:p>
          <a:p>
            <a:pPr lvl="6">
              <a:buSzPct val="45000"/>
              <a:buFont typeface="StarSymbol"/>
              <a:buChar char=""/>
            </a:pPr>
            <a:r>
              <a:rPr lang="en-US" sz="1810">
                <a:latin typeface="Arial"/>
              </a:rPr>
              <a:t>7レベル目のアウトライン</a:t>
            </a:r>
            <a:endParaRPr/>
          </a:p>
        </p:txBody>
      </p:sp>
      <p:sp>
        <p:nvSpPr>
          <p:cNvPr id="2" name="PlaceHolder 3"/>
          <p:cNvSpPr>
            <a:spLocks noGrp="1"/>
          </p:cNvSpPr>
          <p:nvPr>
            <p:ph type="dt"/>
          </p:nvPr>
        </p:nvSpPr>
        <p:spPr>
          <a:xfrm>
            <a:off x="858600" y="6591240"/>
            <a:ext cx="2323080" cy="471600"/>
          </a:xfrm>
          <a:prstGeom prst="rect">
            <a:avLst/>
          </a:prstGeom>
        </p:spPr>
        <p:txBody>
          <a:bodyPr lIns="0" tIns="0" rIns="0" bIns="0"/>
          <a:lstStyle/>
          <a:p>
            <a:r>
              <a:rPr lang="en-US" sz="1400">
                <a:latin typeface="Times New Roman"/>
              </a:rPr>
              <a:t>&lt;日付/時刻&gt;</a:t>
            </a:r>
            <a:endParaRPr/>
          </a:p>
        </p:txBody>
      </p:sp>
      <p:sp>
        <p:nvSpPr>
          <p:cNvPr id="3" name="PlaceHolder 4"/>
          <p:cNvSpPr>
            <a:spLocks noGrp="1"/>
          </p:cNvSpPr>
          <p:nvPr>
            <p:ph type="ftr"/>
          </p:nvPr>
        </p:nvSpPr>
        <p:spPr>
          <a:xfrm>
            <a:off x="3770280" y="6591240"/>
            <a:ext cx="3160800" cy="471600"/>
          </a:xfrm>
          <a:prstGeom prst="rect">
            <a:avLst/>
          </a:prstGeom>
        </p:spPr>
        <p:txBody>
          <a:bodyPr lIns="0" tIns="0" rIns="0" bIns="0"/>
          <a:lstStyle/>
          <a:p>
            <a:pPr algn="ctr"/>
            <a:r>
              <a:rPr lang="en-US" sz="1400">
                <a:latin typeface="Times New Roman"/>
              </a:rPr>
              <a:t>&lt;フッター&gt;</a:t>
            </a:r>
            <a:endParaRPr/>
          </a:p>
        </p:txBody>
      </p:sp>
      <p:sp>
        <p:nvSpPr>
          <p:cNvPr id="4" name="PlaceHolder 5"/>
          <p:cNvSpPr>
            <a:spLocks noGrp="1"/>
          </p:cNvSpPr>
          <p:nvPr>
            <p:ph type="sldNum"/>
          </p:nvPr>
        </p:nvSpPr>
        <p:spPr>
          <a:xfrm>
            <a:off x="7509600" y="6591240"/>
            <a:ext cx="2323080" cy="471600"/>
          </a:xfrm>
          <a:prstGeom prst="rect">
            <a:avLst/>
          </a:prstGeom>
        </p:spPr>
        <p:txBody>
          <a:bodyPr lIns="0" tIns="0" rIns="0" bIns="0"/>
          <a:lstStyle/>
          <a:p>
            <a:pPr algn="r"/>
            <a:fld id="{1ABDFC95-0D73-4399-A2CA-BE5398D9FCDC}" type="slidenum">
              <a:rPr lang="en-US" sz="14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　</a:t>
            </a:r>
            <a:r>
              <a:rPr lang="en-US" sz="2600" b="1" dirty="0">
                <a:solidFill>
                  <a:srgbClr val="FFFFFF"/>
                </a:solidFill>
                <a:latin typeface="Meiryo UI"/>
                <a:ea typeface="Meiryo UI"/>
              </a:rPr>
              <a:t>外国文化との交流</a:t>
            </a:r>
            <a:r>
              <a:rPr lang="en-US" sz="2400" b="1" dirty="0">
                <a:solidFill>
                  <a:srgbClr val="FFFFFF"/>
                </a:solidFill>
                <a:latin typeface="Meiryo UI"/>
                <a:ea typeface="Meiryo UI"/>
              </a:rPr>
              <a:t>　　　　</a:t>
            </a:r>
            <a:r>
              <a:rPr lang="en-US" sz="2400" b="1" dirty="0" smtClean="0">
                <a:solidFill>
                  <a:srgbClr val="FFFFFF"/>
                </a:solidFill>
                <a:latin typeface="Meiryo UI"/>
                <a:ea typeface="Meiryo UI"/>
              </a:rPr>
              <a:t>～ </a:t>
            </a:r>
            <a:r>
              <a:rPr lang="en-US" sz="1600" b="1" dirty="0">
                <a:solidFill>
                  <a:srgbClr val="FFFFFF"/>
                </a:solidFill>
                <a:latin typeface="Meiryo UI"/>
                <a:ea typeface="Meiryo UI"/>
              </a:rPr>
              <a:t>日本の貿易と学問を担った長崎 </a:t>
            </a:r>
            <a:r>
              <a:rPr lang="ja-JP" altLang="en-US" sz="2400" b="1" dirty="0" smtClean="0">
                <a:solidFill>
                  <a:srgbClr val="FFFFFF"/>
                </a:solidFill>
                <a:latin typeface="Meiryo UI"/>
                <a:ea typeface="Meiryo UI"/>
              </a:rPr>
              <a:t>「</a:t>
            </a:r>
            <a:r>
              <a:rPr lang="en-US" sz="2400" b="1" dirty="0" smtClean="0">
                <a:solidFill>
                  <a:srgbClr val="FFFFFF"/>
                </a:solidFill>
                <a:latin typeface="Meiryo UI"/>
                <a:ea typeface="Meiryo UI"/>
              </a:rPr>
              <a:t>出島と海外貿易</a:t>
            </a:r>
            <a:r>
              <a:rPr lang="ja-JP" altLang="en-US" sz="2400" b="1" dirty="0" smtClean="0">
                <a:solidFill>
                  <a:srgbClr val="FFFFFF"/>
                </a:solidFill>
                <a:latin typeface="Meiryo UI"/>
                <a:ea typeface="Meiryo UI"/>
              </a:rPr>
              <a:t>」</a:t>
            </a:r>
            <a:r>
              <a:rPr lang="en-US" sz="2400" b="1" dirty="0" smtClean="0">
                <a:solidFill>
                  <a:srgbClr val="FFFFFF"/>
                </a:solidFill>
                <a:latin typeface="Meiryo UI"/>
                <a:ea typeface="Meiryo UI"/>
              </a:rPr>
              <a:t>～</a:t>
            </a:r>
            <a:endParaRPr dirty="0"/>
          </a:p>
        </p:txBody>
      </p:sp>
      <p:sp>
        <p:nvSpPr>
          <p:cNvPr id="40" name="TextShape 2"/>
          <p:cNvSpPr txBox="1"/>
          <p:nvPr/>
        </p:nvSpPr>
        <p:spPr>
          <a:xfrm>
            <a:off x="4194450" y="2232000"/>
            <a:ext cx="6048000" cy="1065240"/>
          </a:xfrm>
          <a:prstGeom prst="rect">
            <a:avLst/>
          </a:prstGeom>
        </p:spPr>
        <p:txBody>
          <a:bodyPr lIns="90000" tIns="45000" rIns="90000" bIns="45000"/>
          <a:lstStyle/>
          <a:p>
            <a:pPr algn="just"/>
            <a:r>
              <a:rPr lang="en-US" sz="1500" b="1" dirty="0">
                <a:latin typeface="Meiryo UI"/>
                <a:ea typeface="Meiryo UI"/>
              </a:rPr>
              <a:t>オランダは、1609年に幕府に貿易の許可をもらい平戸に商館を開設。1641年には平戸からオランダ商館が出島に移されました。その後出島は、安政の開国までの約218年間、オランダを中心とした貿易で、わが国の近代化に重要な役割を果たしました。</a:t>
            </a:r>
            <a:endParaRPr dirty="0"/>
          </a:p>
        </p:txBody>
      </p:sp>
      <p:sp>
        <p:nvSpPr>
          <p:cNvPr id="41" name="CustomShape 3"/>
          <p:cNvSpPr/>
          <p:nvPr/>
        </p:nvSpPr>
        <p:spPr>
          <a:xfrm>
            <a:off x="1908000" y="3600000"/>
            <a:ext cx="709200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a:latin typeface="Meiryo UI"/>
                <a:ea typeface="Meiryo UI"/>
              </a:rPr>
              <a:t>オ ラ ン ダ と 長 崎 出 島</a:t>
            </a:r>
            <a:endParaRPr/>
          </a:p>
        </p:txBody>
      </p:sp>
      <p:sp>
        <p:nvSpPr>
          <p:cNvPr id="42" name="TextShape 4"/>
          <p:cNvSpPr txBox="1"/>
          <p:nvPr/>
        </p:nvSpPr>
        <p:spPr>
          <a:xfrm>
            <a:off x="720000" y="4151880"/>
            <a:ext cx="2016000" cy="445320"/>
          </a:xfrm>
          <a:prstGeom prst="rect">
            <a:avLst/>
          </a:prstGeom>
        </p:spPr>
        <p:txBody>
          <a:bodyPr lIns="90000" tIns="45000" rIns="90000" bIns="45000"/>
          <a:lstStyle/>
          <a:p>
            <a:pPr algn="just"/>
            <a:r>
              <a:rPr lang="en-US" sz="2200" b="1">
                <a:latin typeface="Meiryo UI"/>
                <a:ea typeface="Meiryo UI"/>
              </a:rPr>
              <a:t>■出島の貿易</a:t>
            </a:r>
            <a:endParaRPr/>
          </a:p>
        </p:txBody>
      </p:sp>
      <p:sp>
        <p:nvSpPr>
          <p:cNvPr id="43" name="TextShape 5"/>
          <p:cNvSpPr txBox="1"/>
          <p:nvPr/>
        </p:nvSpPr>
        <p:spPr>
          <a:xfrm>
            <a:off x="720000" y="4500000"/>
            <a:ext cx="5400000" cy="1552680"/>
          </a:xfrm>
          <a:prstGeom prst="rect">
            <a:avLst/>
          </a:prstGeom>
        </p:spPr>
        <p:txBody>
          <a:bodyPr lIns="90000" tIns="45000" rIns="90000" bIns="45000"/>
          <a:lstStyle/>
          <a:p>
            <a:pPr algn="just"/>
            <a:r>
              <a:rPr lang="en-US" sz="1500">
                <a:latin typeface="Meiryo UI"/>
                <a:ea typeface="Meiryo UI"/>
              </a:rPr>
              <a:t>江戸時代、来航したオランダ船は、1621〜1847年までに延べ700隻以上にのぼります。江戸時代の初期にオランダから輸入していた主なものは、ベンガルやトンキン産の生糸、オランダに輸出していた主な品は銀でした。江戸時代の中期以降は、羅紗（らしゃ）、ビロード、胡椒（こしょう）、砂糖、ガラス製品、書籍などを輸入し、銅、樟脳（しょうのう）、陶磁器、漆（うるし）製品などが輸出されていました。</a:t>
            </a:r>
            <a:endParaRPr/>
          </a:p>
        </p:txBody>
      </p:sp>
      <p:sp>
        <p:nvSpPr>
          <p:cNvPr id="44" name="TextShape 6"/>
          <p:cNvSpPr txBox="1"/>
          <p:nvPr/>
        </p:nvSpPr>
        <p:spPr>
          <a:xfrm>
            <a:off x="2448000" y="6624000"/>
            <a:ext cx="2520000" cy="477720"/>
          </a:xfrm>
          <a:prstGeom prst="rect">
            <a:avLst/>
          </a:prstGeom>
        </p:spPr>
        <p:txBody>
          <a:bodyPr lIns="90000" tIns="45000" rIns="90000" bIns="45000"/>
          <a:lstStyle/>
          <a:p>
            <a:pPr algn="just"/>
            <a:r>
              <a:rPr lang="en-US" sz="1200" dirty="0" smtClean="0">
                <a:latin typeface="Meiryo UI"/>
                <a:ea typeface="Meiryo UI"/>
              </a:rPr>
              <a:t>唐</a:t>
            </a:r>
            <a:r>
              <a:rPr lang="ja-JP" altLang="en-US" sz="1200" dirty="0" smtClean="0">
                <a:latin typeface="Meiryo UI"/>
                <a:ea typeface="Meiryo UI"/>
              </a:rPr>
              <a:t>蘭</a:t>
            </a:r>
            <a:r>
              <a:rPr lang="en-US" sz="1200" dirty="0" smtClean="0">
                <a:latin typeface="Meiryo UI"/>
                <a:ea typeface="Meiryo UI"/>
              </a:rPr>
              <a:t>館絵巻</a:t>
            </a:r>
            <a:r>
              <a:rPr lang="en-US" sz="1200" dirty="0">
                <a:latin typeface="Meiryo UI"/>
                <a:ea typeface="Meiryo UI"/>
              </a:rPr>
              <a:t>・商品入札図</a:t>
            </a:r>
            <a:endParaRPr dirty="0"/>
          </a:p>
          <a:p>
            <a:pPr algn="just"/>
            <a:r>
              <a:rPr lang="en-US" sz="1200" dirty="0">
                <a:latin typeface="Meiryo UI"/>
                <a:ea typeface="Meiryo UI"/>
              </a:rPr>
              <a:t>（長崎歴史文化博物館蔵）</a:t>
            </a:r>
            <a:endParaRPr dirty="0"/>
          </a:p>
        </p:txBody>
      </p:sp>
      <p:pic>
        <p:nvPicPr>
          <p:cNvPr id="47" name="図 46"/>
          <p:cNvPicPr/>
          <p:nvPr/>
        </p:nvPicPr>
        <p:blipFill>
          <a:blip r:embed="rId2"/>
          <a:stretch>
            <a:fillRect/>
          </a:stretch>
        </p:blipFill>
        <p:spPr>
          <a:xfrm>
            <a:off x="648000" y="1224000"/>
            <a:ext cx="3528000" cy="2088000"/>
          </a:xfrm>
          <a:prstGeom prst="rect">
            <a:avLst/>
          </a:prstGeom>
          <a:ln>
            <a:noFill/>
          </a:ln>
        </p:spPr>
      </p:pic>
      <p:sp>
        <p:nvSpPr>
          <p:cNvPr id="48" name="TextShape 7"/>
          <p:cNvSpPr txBox="1"/>
          <p:nvPr/>
        </p:nvSpPr>
        <p:spPr>
          <a:xfrm>
            <a:off x="1097434" y="3312000"/>
            <a:ext cx="3312000" cy="300600"/>
          </a:xfrm>
          <a:prstGeom prst="rect">
            <a:avLst/>
          </a:prstGeom>
        </p:spPr>
        <p:txBody>
          <a:bodyPr lIns="90000" tIns="45000" rIns="90000" bIns="45000"/>
          <a:lstStyle/>
          <a:p>
            <a:pPr algn="just"/>
            <a:r>
              <a:rPr lang="en-US" sz="1300" dirty="0">
                <a:latin typeface="Meiryo UI"/>
                <a:ea typeface="Meiryo UI"/>
              </a:rPr>
              <a:t>1868年の出島（長崎大学付属図書館蔵）</a:t>
            </a:r>
            <a:endParaRPr dirty="0"/>
          </a:p>
        </p:txBody>
      </p:sp>
      <p:sp>
        <p:nvSpPr>
          <p:cNvPr id="49" name="TextShape 8"/>
          <p:cNvSpPr txBox="1"/>
          <p:nvPr/>
        </p:nvSpPr>
        <p:spPr>
          <a:xfrm>
            <a:off x="6696000" y="6840000"/>
            <a:ext cx="3636000" cy="294840"/>
          </a:xfrm>
          <a:prstGeom prst="rect">
            <a:avLst/>
          </a:prstGeom>
        </p:spPr>
        <p:txBody>
          <a:bodyPr lIns="90000" tIns="45000" rIns="90000" bIns="45000"/>
          <a:lstStyle/>
          <a:p>
            <a:pPr algn="just"/>
            <a:r>
              <a:rPr lang="en-US" sz="1200" dirty="0" smtClean="0">
                <a:latin typeface="Meiryo UI"/>
                <a:ea typeface="Meiryo UI"/>
              </a:rPr>
              <a:t>唐</a:t>
            </a:r>
            <a:r>
              <a:rPr lang="ja-JP" altLang="en-US" sz="1200" dirty="0" smtClean="0">
                <a:latin typeface="Meiryo UI"/>
                <a:ea typeface="Meiryo UI"/>
              </a:rPr>
              <a:t>蘭</a:t>
            </a:r>
            <a:r>
              <a:rPr lang="en-US" sz="1200" dirty="0" smtClean="0">
                <a:latin typeface="Meiryo UI"/>
                <a:ea typeface="Meiryo UI"/>
              </a:rPr>
              <a:t>館絵巻</a:t>
            </a:r>
            <a:r>
              <a:rPr lang="en-US" sz="1200" dirty="0">
                <a:latin typeface="Meiryo UI"/>
                <a:ea typeface="Meiryo UI"/>
              </a:rPr>
              <a:t>・商品計量図（長崎歴史文化博物館蔵）</a:t>
            </a:r>
            <a:endParaRPr dirty="0"/>
          </a:p>
        </p:txBody>
      </p:sp>
      <p:sp>
        <p:nvSpPr>
          <p:cNvPr id="50" name="TextShape 9"/>
          <p:cNvSpPr txBox="1"/>
          <p:nvPr/>
        </p:nvSpPr>
        <p:spPr>
          <a:xfrm>
            <a:off x="4194450" y="1224000"/>
            <a:ext cx="4419360" cy="1065240"/>
          </a:xfrm>
          <a:prstGeom prst="rect">
            <a:avLst/>
          </a:prstGeom>
        </p:spPr>
        <p:txBody>
          <a:bodyPr lIns="90000" tIns="45000" rIns="90000" bIns="45000"/>
          <a:lstStyle/>
          <a:p>
            <a:pPr algn="just"/>
            <a:r>
              <a:rPr lang="en-US" sz="1500" b="1" dirty="0">
                <a:latin typeface="Meiryo UI"/>
                <a:ea typeface="Meiryo UI"/>
              </a:rPr>
              <a:t>日本とオランダとの交流は、1600年、オランダ船デ・リーフデ号が今の大分県に流れ着いたことをきっかけに始まりました（航海士はウィリアム・アダムス、</a:t>
            </a:r>
            <a:r>
              <a:rPr lang="en-US" sz="1500" b="1" dirty="0" smtClean="0">
                <a:latin typeface="Meiryo UI"/>
                <a:ea typeface="Meiryo UI"/>
              </a:rPr>
              <a:t>のちの三浦按針</a:t>
            </a:r>
            <a:r>
              <a:rPr lang="ja-JP" altLang="en-US" sz="1500" b="1" dirty="0" smtClean="0">
                <a:latin typeface="Meiryo UI"/>
                <a:ea typeface="Meiryo UI"/>
              </a:rPr>
              <a:t>（みうらあんじん）</a:t>
            </a:r>
            <a:r>
              <a:rPr lang="en-US" sz="1500" b="1" dirty="0" smtClean="0">
                <a:latin typeface="Meiryo UI"/>
                <a:ea typeface="Meiryo UI"/>
              </a:rPr>
              <a:t>）。</a:t>
            </a:r>
            <a:endParaRPr dirty="0"/>
          </a:p>
        </p:txBody>
      </p:sp>
      <p:pic>
        <p:nvPicPr>
          <p:cNvPr id="51" name="図 50"/>
          <p:cNvPicPr/>
          <p:nvPr/>
        </p:nvPicPr>
        <p:blipFill>
          <a:blip r:embed="rId3"/>
          <a:stretch>
            <a:fillRect/>
          </a:stretch>
        </p:blipFill>
        <p:spPr>
          <a:xfrm rot="966000">
            <a:off x="8703000" y="1116000"/>
            <a:ext cx="1432800" cy="935280"/>
          </a:xfrm>
          <a:prstGeom prst="rect">
            <a:avLst/>
          </a:prstGeom>
          <a:ln>
            <a:noFill/>
          </a:ln>
        </p:spPr>
      </p:pic>
      <p:sp>
        <p:nvSpPr>
          <p:cNvPr id="52" name="TextShape 10"/>
          <p:cNvSpPr txBox="1"/>
          <p:nvPr/>
        </p:nvSpPr>
        <p:spPr>
          <a:xfrm rot="929400">
            <a:off x="8645040" y="1439640"/>
            <a:ext cx="1639440" cy="348120"/>
          </a:xfrm>
          <a:prstGeom prst="rect">
            <a:avLst/>
          </a:prstGeom>
        </p:spPr>
        <p:txBody>
          <a:bodyPr lIns="90000" tIns="45000" rIns="90000" bIns="45000"/>
          <a:lstStyle/>
          <a:p>
            <a:pPr algn="just"/>
            <a:r>
              <a:rPr lang="en-US" sz="1600" b="1">
                <a:latin typeface="Meiryo UI"/>
                <a:ea typeface="Meiryo UI"/>
              </a:rPr>
              <a:t>オランダとの交流</a:t>
            </a:r>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010" y="4428398"/>
            <a:ext cx="3820944" cy="229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10" y="6156101"/>
            <a:ext cx="1498888" cy="90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936000" y="2124000"/>
            <a:ext cx="2160000" cy="445320"/>
          </a:xfrm>
          <a:prstGeom prst="rect">
            <a:avLst/>
          </a:prstGeom>
        </p:spPr>
        <p:txBody>
          <a:bodyPr lIns="90000" tIns="45000" rIns="90000" bIns="45000"/>
          <a:lstStyle/>
          <a:p>
            <a:pPr algn="just"/>
            <a:r>
              <a:rPr lang="en-US" sz="2200" b="1">
                <a:latin typeface="Meiryo UI"/>
                <a:ea typeface="Meiryo UI"/>
              </a:rPr>
              <a:t>■蘭学の普及</a:t>
            </a:r>
            <a:endParaRPr/>
          </a:p>
        </p:txBody>
      </p:sp>
      <p:sp>
        <p:nvSpPr>
          <p:cNvPr id="54" name="TextShape 2"/>
          <p:cNvSpPr txBox="1"/>
          <p:nvPr/>
        </p:nvSpPr>
        <p:spPr>
          <a:xfrm>
            <a:off x="936000" y="2527560"/>
            <a:ext cx="4248000" cy="2152440"/>
          </a:xfrm>
          <a:prstGeom prst="rect">
            <a:avLst/>
          </a:prstGeom>
        </p:spPr>
        <p:txBody>
          <a:bodyPr lIns="90000" tIns="45000" rIns="90000" bIns="45000"/>
          <a:lstStyle/>
          <a:p>
            <a:pPr algn="just"/>
            <a:r>
              <a:rPr lang="en-US" sz="1600" dirty="0">
                <a:latin typeface="Meiryo UI"/>
                <a:ea typeface="Meiryo UI"/>
              </a:rPr>
              <a:t>  蘭学は、和欄（阿蘭陀・オランダ）の学問のことで、江戸時代にオランダ人やオランダの書物から取り入れられたヨーロッパの学問のことです</a:t>
            </a:r>
            <a:r>
              <a:rPr lang="en-US" sz="1600" dirty="0" smtClean="0">
                <a:latin typeface="Meiryo UI"/>
                <a:ea typeface="Meiryo UI"/>
              </a:rPr>
              <a:t>。</a:t>
            </a:r>
          </a:p>
          <a:p>
            <a:pPr algn="just"/>
            <a:r>
              <a:rPr lang="en-US" sz="1600" dirty="0" smtClean="0">
                <a:latin typeface="Meiryo UI"/>
                <a:ea typeface="Meiryo UI"/>
              </a:rPr>
              <a:t>江戸時代の初め頃</a:t>
            </a:r>
            <a:r>
              <a:rPr lang="en-US" sz="1600" dirty="0">
                <a:latin typeface="Meiryo UI"/>
                <a:ea typeface="Meiryo UI"/>
              </a:rPr>
              <a:t>、オランダ語の習得は、阿蘭陀通詞のみに限られていましたが、1720年、幕府の洋書輸入の解禁によってオランダ語を学ぶことが許されると</a:t>
            </a:r>
            <a:r>
              <a:rPr lang="en-US" sz="1600" dirty="0" smtClean="0">
                <a:latin typeface="Meiryo UI"/>
                <a:ea typeface="Meiryo UI"/>
              </a:rPr>
              <a:t>、それ以後</a:t>
            </a:r>
            <a:r>
              <a:rPr lang="en-US" sz="1600" dirty="0">
                <a:latin typeface="Meiryo UI"/>
                <a:ea typeface="Meiryo UI"/>
              </a:rPr>
              <a:t>、オランダ語の学習がさかんに行われるようになりました。</a:t>
            </a:r>
            <a:endParaRPr dirty="0"/>
          </a:p>
        </p:txBody>
      </p:sp>
      <p:sp>
        <p:nvSpPr>
          <p:cNvPr id="55" name="TextShape 3"/>
          <p:cNvSpPr txBox="1"/>
          <p:nvPr/>
        </p:nvSpPr>
        <p:spPr>
          <a:xfrm>
            <a:off x="936000" y="4801320"/>
            <a:ext cx="4248000" cy="1894680"/>
          </a:xfrm>
          <a:prstGeom prst="rect">
            <a:avLst/>
          </a:prstGeom>
        </p:spPr>
        <p:txBody>
          <a:bodyPr lIns="90000" tIns="45000" rIns="90000" bIns="45000"/>
          <a:lstStyle/>
          <a:p>
            <a:pPr algn="just"/>
            <a:r>
              <a:rPr lang="en-US" sz="1600" dirty="0">
                <a:latin typeface="Meiryo UI"/>
                <a:ea typeface="Meiryo UI"/>
              </a:rPr>
              <a:t>  出島には、初代のヘッセリンフ以来、150人ほどの商館医が赴任してきました</a:t>
            </a:r>
            <a:r>
              <a:rPr lang="en-US" sz="1600" dirty="0" smtClean="0">
                <a:latin typeface="Meiryo UI"/>
                <a:ea typeface="Meiryo UI"/>
              </a:rPr>
              <a:t>。しかし</a:t>
            </a:r>
            <a:r>
              <a:rPr lang="en-US" sz="1600" dirty="0">
                <a:latin typeface="Meiryo UI"/>
                <a:ea typeface="Meiryo UI"/>
              </a:rPr>
              <a:t>、医学を学ぼうと長崎を訪れた人たちは、出島の中に入ることが難しかったため、吉雄塾や楢林塾など阿蘭陀通詞の家に泊まって指導を受けた後、機会を得て、出島内の外科部屋で商館医の治療を見学したと言われています</a:t>
            </a:r>
            <a:r>
              <a:rPr lang="en-US" sz="1600" dirty="0" smtClean="0">
                <a:latin typeface="Meiryo UI"/>
                <a:ea typeface="Meiryo UI"/>
              </a:rPr>
              <a:t>。</a:t>
            </a:r>
            <a:r>
              <a:rPr lang="ja-JP" altLang="en-US" sz="1600" dirty="0" smtClean="0">
                <a:latin typeface="Meiryo UI"/>
                <a:ea typeface="Meiryo UI"/>
              </a:rPr>
              <a:t>　</a:t>
            </a:r>
            <a:endParaRPr dirty="0"/>
          </a:p>
        </p:txBody>
      </p:sp>
      <p:sp>
        <p:nvSpPr>
          <p:cNvPr id="57" name="TextShape 4"/>
          <p:cNvSpPr txBox="1"/>
          <p:nvPr/>
        </p:nvSpPr>
        <p:spPr>
          <a:xfrm>
            <a:off x="6120000" y="6336000"/>
            <a:ext cx="3456000" cy="300600"/>
          </a:xfrm>
          <a:prstGeom prst="rect">
            <a:avLst/>
          </a:prstGeom>
        </p:spPr>
        <p:txBody>
          <a:bodyPr lIns="90000" tIns="45000" rIns="90000" bIns="45000"/>
          <a:lstStyle/>
          <a:p>
            <a:pPr algn="just"/>
            <a:r>
              <a:rPr lang="en-US" sz="1300" dirty="0">
                <a:latin typeface="Meiryo UI"/>
                <a:ea typeface="Meiryo UI"/>
              </a:rPr>
              <a:t>国指定史跡（出島和蘭商館跡）カピタン部屋</a:t>
            </a:r>
            <a:endParaRPr dirty="0"/>
          </a:p>
        </p:txBody>
      </p:sp>
      <p:sp>
        <p:nvSpPr>
          <p:cNvPr id="58" name="CustomShape 5"/>
          <p:cNvSpPr/>
          <p:nvPr/>
        </p:nvSpPr>
        <p:spPr>
          <a:xfrm>
            <a:off x="648360" y="43236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　</a:t>
            </a:r>
            <a:r>
              <a:rPr lang="en-US" sz="2600" b="1" dirty="0">
                <a:solidFill>
                  <a:srgbClr val="FFFFFF"/>
                </a:solidFill>
                <a:latin typeface="Meiryo UI"/>
                <a:ea typeface="Meiryo UI"/>
              </a:rPr>
              <a:t>外国文化との交流</a:t>
            </a:r>
            <a:r>
              <a:rPr lang="en-US" sz="2400" b="1" dirty="0">
                <a:solidFill>
                  <a:srgbClr val="FFFFFF"/>
                </a:solidFill>
                <a:latin typeface="Meiryo UI"/>
                <a:ea typeface="Meiryo UI"/>
              </a:rPr>
              <a:t>　　　</a:t>
            </a:r>
            <a:r>
              <a:rPr lang="en-US" sz="2400" b="1" dirty="0" smtClean="0">
                <a:solidFill>
                  <a:srgbClr val="FFFFFF"/>
                </a:solidFill>
                <a:latin typeface="Meiryo UI"/>
                <a:ea typeface="Meiryo UI"/>
              </a:rPr>
              <a:t>～ </a:t>
            </a:r>
            <a:r>
              <a:rPr lang="en-US" sz="1600" b="1" dirty="0" smtClean="0">
                <a:solidFill>
                  <a:srgbClr val="FFFFFF"/>
                </a:solidFill>
                <a:latin typeface="Meiryo UI"/>
                <a:ea typeface="Meiryo UI"/>
              </a:rPr>
              <a:t>日本の貿易と学問を担った長崎 </a:t>
            </a:r>
            <a:r>
              <a:rPr lang="ja-JP" altLang="en-US" sz="2400" b="1" dirty="0" smtClean="0">
                <a:solidFill>
                  <a:srgbClr val="FFFFFF"/>
                </a:solidFill>
                <a:latin typeface="Meiryo UI"/>
                <a:ea typeface="Meiryo UI"/>
              </a:rPr>
              <a:t>「</a:t>
            </a:r>
            <a:r>
              <a:rPr lang="en-US" sz="2400" b="1" dirty="0" smtClean="0">
                <a:solidFill>
                  <a:srgbClr val="FFFFFF"/>
                </a:solidFill>
                <a:latin typeface="Meiryo UI"/>
                <a:ea typeface="Meiryo UI"/>
              </a:rPr>
              <a:t>出島と海外貿易</a:t>
            </a:r>
            <a:r>
              <a:rPr lang="ja-JP" altLang="en-US" sz="2400" b="1" dirty="0" smtClean="0">
                <a:solidFill>
                  <a:srgbClr val="FFFFFF"/>
                </a:solidFill>
                <a:latin typeface="Meiryo UI"/>
                <a:ea typeface="Meiryo UI"/>
              </a:rPr>
              <a:t>」</a:t>
            </a:r>
            <a:r>
              <a:rPr lang="en-US" sz="2400" b="1" dirty="0" smtClean="0">
                <a:solidFill>
                  <a:srgbClr val="FFFFFF"/>
                </a:solidFill>
                <a:latin typeface="Meiryo UI"/>
                <a:ea typeface="Meiryo UI"/>
              </a:rPr>
              <a:t> </a:t>
            </a:r>
            <a:r>
              <a:rPr lang="en-US" sz="2400" b="1" dirty="0">
                <a:solidFill>
                  <a:srgbClr val="FFFFFF"/>
                </a:solidFill>
                <a:latin typeface="Meiryo UI"/>
                <a:ea typeface="Meiryo UI"/>
              </a:rPr>
              <a:t>～</a:t>
            </a:r>
            <a:endParaRPr dirty="0"/>
          </a:p>
        </p:txBody>
      </p:sp>
      <p:sp>
        <p:nvSpPr>
          <p:cNvPr id="59" name="CustomShape 6"/>
          <p:cNvSpPr/>
          <p:nvPr/>
        </p:nvSpPr>
        <p:spPr>
          <a:xfrm>
            <a:off x="1692000" y="1366560"/>
            <a:ext cx="709200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dirty="0">
                <a:latin typeface="Meiryo UI"/>
                <a:ea typeface="Meiryo UI"/>
              </a:rPr>
              <a:t>オ ラ ン ダ と 長 崎 出 島</a:t>
            </a:r>
            <a:endParaRPr dirty="0"/>
          </a:p>
        </p:txBody>
      </p:sp>
      <p:pic>
        <p:nvPicPr>
          <p:cNvPr id="60" name="図 59"/>
          <p:cNvPicPr/>
          <p:nvPr/>
        </p:nvPicPr>
        <p:blipFill>
          <a:blip r:embed="rId2"/>
          <a:stretch>
            <a:fillRect/>
          </a:stretch>
        </p:blipFill>
        <p:spPr>
          <a:xfrm rot="966000">
            <a:off x="8703000" y="1116000"/>
            <a:ext cx="1432800" cy="935280"/>
          </a:xfrm>
          <a:prstGeom prst="rect">
            <a:avLst/>
          </a:prstGeom>
          <a:ln>
            <a:noFill/>
          </a:ln>
        </p:spPr>
      </p:pic>
      <p:sp>
        <p:nvSpPr>
          <p:cNvPr id="61" name="TextShape 7"/>
          <p:cNvSpPr txBox="1"/>
          <p:nvPr/>
        </p:nvSpPr>
        <p:spPr>
          <a:xfrm rot="929400">
            <a:off x="8645040" y="1439640"/>
            <a:ext cx="1639440" cy="348120"/>
          </a:xfrm>
          <a:prstGeom prst="rect">
            <a:avLst/>
          </a:prstGeom>
        </p:spPr>
        <p:txBody>
          <a:bodyPr lIns="90000" tIns="45000" rIns="90000" bIns="45000"/>
          <a:lstStyle/>
          <a:p>
            <a:pPr algn="just"/>
            <a:r>
              <a:rPr lang="en-US" sz="1600" b="1">
                <a:latin typeface="Meiryo UI"/>
                <a:ea typeface="Meiryo UI"/>
              </a:rPr>
              <a:t>オランダとの交流</a:t>
            </a:r>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558" y="2573809"/>
            <a:ext cx="4781157" cy="351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182</Words>
  <Application>Microsoft Office PowerPoint</Application>
  <PresentationFormat>ユーザー設定</PresentationFormat>
  <Paragraphs>19</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Theme</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7</cp:revision>
  <dcterms:modified xsi:type="dcterms:W3CDTF">2015-12-28T04:48:36Z</dcterms:modified>
</cp:coreProperties>
</file>