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1" r:id="rId2"/>
    <p:sldId id="277" r:id="rId3"/>
    <p:sldId id="274" r:id="rId4"/>
    <p:sldId id="281" r:id="rId5"/>
    <p:sldId id="287" r:id="rId6"/>
    <p:sldId id="288" r:id="rId7"/>
    <p:sldId id="296" r:id="rId8"/>
    <p:sldId id="275" r:id="rId9"/>
    <p:sldId id="297" r:id="rId10"/>
    <p:sldId id="289" r:id="rId11"/>
    <p:sldId id="290" r:id="rId12"/>
    <p:sldId id="291" r:id="rId13"/>
    <p:sldId id="298" r:id="rId14"/>
    <p:sldId id="292" r:id="rId15"/>
    <p:sldId id="299" r:id="rId16"/>
    <p:sldId id="293" r:id="rId17"/>
    <p:sldId id="294" r:id="rId18"/>
    <p:sldId id="295" r:id="rId19"/>
  </p:sldIdLst>
  <p:sldSz cx="10691813" cy="7559675"/>
  <p:notesSz cx="6797675" cy="9926638"/>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C0737F8-E00A-4078-AB57-6544375F140B}">
          <p14:sldIdLst>
            <p14:sldId id="271"/>
            <p14:sldId id="277"/>
            <p14:sldId id="274"/>
            <p14:sldId id="281"/>
            <p14:sldId id="287"/>
            <p14:sldId id="288"/>
            <p14:sldId id="296"/>
            <p14:sldId id="275"/>
            <p14:sldId id="297"/>
            <p14:sldId id="289"/>
            <p14:sldId id="290"/>
            <p14:sldId id="291"/>
            <p14:sldId id="298"/>
            <p14:sldId id="292"/>
            <p14:sldId id="299"/>
            <p14:sldId id="293"/>
            <p14:sldId id="294"/>
            <p14:sldId id="295"/>
          </p14:sldIdLst>
        </p14:section>
      </p14:sectionLst>
    </p:ext>
    <p:ext uri="{EFAFB233-063F-42B5-8137-9DF3F51BA10A}">
      <p15:sldGuideLst xmlns:p15="http://schemas.microsoft.com/office/powerpoint/2012/main">
        <p15:guide id="1" orient="horz" pos="61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7" autoAdjust="0"/>
    <p:restoredTop sz="95833" autoAdjust="0"/>
  </p:normalViewPr>
  <p:slideViewPr>
    <p:cSldViewPr snapToGrid="0">
      <p:cViewPr varScale="1">
        <p:scale>
          <a:sx n="62" d="100"/>
          <a:sy n="62" d="100"/>
        </p:scale>
        <p:origin x="1608" y="72"/>
      </p:cViewPr>
      <p:guideLst>
        <p:guide orient="horz" pos="612"/>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2020/6/1</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276627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10</a:t>
            </a:fld>
            <a:endParaRPr kumimoji="1" lang="ja-JP" altLang="en-US"/>
          </a:p>
        </p:txBody>
      </p:sp>
    </p:spTree>
    <p:extLst>
      <p:ext uri="{BB962C8B-B14F-4D97-AF65-F5344CB8AC3E}">
        <p14:creationId xmlns:p14="http://schemas.microsoft.com/office/powerpoint/2010/main" val="15409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11</a:t>
            </a:fld>
            <a:endParaRPr kumimoji="1" lang="ja-JP" altLang="en-US"/>
          </a:p>
        </p:txBody>
      </p:sp>
    </p:spTree>
    <p:extLst>
      <p:ext uri="{BB962C8B-B14F-4D97-AF65-F5344CB8AC3E}">
        <p14:creationId xmlns:p14="http://schemas.microsoft.com/office/powerpoint/2010/main" val="192870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sz="1200" dirty="0">
              <a:latin typeface="Meiryo" charset="-128"/>
              <a:ea typeface="Meiryo" charset="-128"/>
              <a:cs typeface="Meiryo" charset="-128"/>
            </a:endParaRPr>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12</a:t>
            </a:fld>
            <a:endParaRPr kumimoji="1" lang="ja-JP" altLang="en-US"/>
          </a:p>
        </p:txBody>
      </p:sp>
    </p:spTree>
    <p:extLst>
      <p:ext uri="{BB962C8B-B14F-4D97-AF65-F5344CB8AC3E}">
        <p14:creationId xmlns:p14="http://schemas.microsoft.com/office/powerpoint/2010/main" val="26773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sz="1200" dirty="0">
              <a:latin typeface="Meiryo" charset="-128"/>
              <a:ea typeface="Meiryo" charset="-128"/>
              <a:cs typeface="Meiryo" charset="-128"/>
            </a:endParaRPr>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13</a:t>
            </a:fld>
            <a:endParaRPr kumimoji="1" lang="ja-JP" altLang="en-US"/>
          </a:p>
        </p:txBody>
      </p:sp>
    </p:spTree>
    <p:extLst>
      <p:ext uri="{BB962C8B-B14F-4D97-AF65-F5344CB8AC3E}">
        <p14:creationId xmlns:p14="http://schemas.microsoft.com/office/powerpoint/2010/main" val="164679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14</a:t>
            </a:fld>
            <a:endParaRPr kumimoji="1" lang="ja-JP" altLang="en-US"/>
          </a:p>
        </p:txBody>
      </p:sp>
    </p:spTree>
    <p:extLst>
      <p:ext uri="{BB962C8B-B14F-4D97-AF65-F5344CB8AC3E}">
        <p14:creationId xmlns:p14="http://schemas.microsoft.com/office/powerpoint/2010/main" val="211020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15</a:t>
            </a:fld>
            <a:endParaRPr kumimoji="1" lang="ja-JP" altLang="en-US"/>
          </a:p>
        </p:txBody>
      </p:sp>
    </p:spTree>
    <p:extLst>
      <p:ext uri="{BB962C8B-B14F-4D97-AF65-F5344CB8AC3E}">
        <p14:creationId xmlns:p14="http://schemas.microsoft.com/office/powerpoint/2010/main" val="146295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16</a:t>
            </a:fld>
            <a:endParaRPr kumimoji="1" lang="ja-JP" altLang="en-US"/>
          </a:p>
        </p:txBody>
      </p:sp>
    </p:spTree>
    <p:extLst>
      <p:ext uri="{BB962C8B-B14F-4D97-AF65-F5344CB8AC3E}">
        <p14:creationId xmlns:p14="http://schemas.microsoft.com/office/powerpoint/2010/main" val="79955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17</a:t>
            </a:fld>
            <a:endParaRPr kumimoji="1" lang="ja-JP" altLang="en-US"/>
          </a:p>
        </p:txBody>
      </p:sp>
    </p:spTree>
    <p:extLst>
      <p:ext uri="{BB962C8B-B14F-4D97-AF65-F5344CB8AC3E}">
        <p14:creationId xmlns:p14="http://schemas.microsoft.com/office/powerpoint/2010/main" val="81378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18</a:t>
            </a:fld>
            <a:endParaRPr kumimoji="1" lang="ja-JP" altLang="en-US"/>
          </a:p>
        </p:txBody>
      </p:sp>
    </p:spTree>
    <p:extLst>
      <p:ext uri="{BB962C8B-B14F-4D97-AF65-F5344CB8AC3E}">
        <p14:creationId xmlns:p14="http://schemas.microsoft.com/office/powerpoint/2010/main" val="150776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2</a:t>
            </a:fld>
            <a:endParaRPr kumimoji="1" lang="ja-JP" altLang="en-US"/>
          </a:p>
        </p:txBody>
      </p:sp>
    </p:spTree>
    <p:extLst>
      <p:ext uri="{BB962C8B-B14F-4D97-AF65-F5344CB8AC3E}">
        <p14:creationId xmlns:p14="http://schemas.microsoft.com/office/powerpoint/2010/main" val="147737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3</a:t>
            </a:fld>
            <a:endParaRPr kumimoji="1" lang="ja-JP" altLang="en-US"/>
          </a:p>
        </p:txBody>
      </p:sp>
    </p:spTree>
    <p:extLst>
      <p:ext uri="{BB962C8B-B14F-4D97-AF65-F5344CB8AC3E}">
        <p14:creationId xmlns:p14="http://schemas.microsoft.com/office/powerpoint/2010/main" val="181297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4</a:t>
            </a:fld>
            <a:endParaRPr kumimoji="1" lang="ja-JP" altLang="en-US"/>
          </a:p>
        </p:txBody>
      </p:sp>
    </p:spTree>
    <p:extLst>
      <p:ext uri="{BB962C8B-B14F-4D97-AF65-F5344CB8AC3E}">
        <p14:creationId xmlns:p14="http://schemas.microsoft.com/office/powerpoint/2010/main" val="129245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5</a:t>
            </a:fld>
            <a:endParaRPr kumimoji="1" lang="ja-JP" altLang="en-US"/>
          </a:p>
        </p:txBody>
      </p:sp>
    </p:spTree>
    <p:extLst>
      <p:ext uri="{BB962C8B-B14F-4D97-AF65-F5344CB8AC3E}">
        <p14:creationId xmlns:p14="http://schemas.microsoft.com/office/powerpoint/2010/main" val="150268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6</a:t>
            </a:fld>
            <a:endParaRPr kumimoji="1" lang="ja-JP" altLang="en-US"/>
          </a:p>
        </p:txBody>
      </p:sp>
    </p:spTree>
    <p:extLst>
      <p:ext uri="{BB962C8B-B14F-4D97-AF65-F5344CB8AC3E}">
        <p14:creationId xmlns:p14="http://schemas.microsoft.com/office/powerpoint/2010/main" val="57663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7</a:t>
            </a:fld>
            <a:endParaRPr kumimoji="1" lang="ja-JP" altLang="en-US"/>
          </a:p>
        </p:txBody>
      </p:sp>
    </p:spTree>
    <p:extLst>
      <p:ext uri="{BB962C8B-B14F-4D97-AF65-F5344CB8AC3E}">
        <p14:creationId xmlns:p14="http://schemas.microsoft.com/office/powerpoint/2010/main" val="24257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8</a:t>
            </a:fld>
            <a:endParaRPr kumimoji="1" lang="ja-JP" altLang="en-US"/>
          </a:p>
        </p:txBody>
      </p:sp>
    </p:spTree>
    <p:extLst>
      <p:ext uri="{BB962C8B-B14F-4D97-AF65-F5344CB8AC3E}">
        <p14:creationId xmlns:p14="http://schemas.microsoft.com/office/powerpoint/2010/main" val="157663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9</a:t>
            </a:fld>
            <a:endParaRPr kumimoji="1" lang="ja-JP" altLang="en-US"/>
          </a:p>
        </p:txBody>
      </p:sp>
    </p:spTree>
    <p:extLst>
      <p:ext uri="{BB962C8B-B14F-4D97-AF65-F5344CB8AC3E}">
        <p14:creationId xmlns:p14="http://schemas.microsoft.com/office/powerpoint/2010/main" val="124728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417970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6215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5083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735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2689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4678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26928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6442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25510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1131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2020/6/1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6197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2020/6/1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75824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0" dirty="0">
                <a:latin typeface="Meiryo" charset="-128"/>
                <a:ea typeface="Meiryo" charset="-128"/>
                <a:cs typeface="Meiryo" charset="-128"/>
              </a:rPr>
              <a:t>長崎ならではの学習テーマ</a:t>
            </a:r>
            <a:endParaRPr lang="ja-JP" altLang="en-US" sz="1540" dirty="0">
              <a:solidFill>
                <a:schemeClr val="bg1"/>
              </a:solidFill>
              <a:latin typeface="Meiryo" charset="-128"/>
              <a:ea typeface="Meiryo" charset="-128"/>
              <a:cs typeface="Meiryo" charset="-128"/>
            </a:endParaRPr>
          </a:p>
        </p:txBody>
      </p:sp>
      <p:sp>
        <p:nvSpPr>
          <p:cNvPr id="26" name="テキスト ボックス 25"/>
          <p:cNvSpPr txBox="1"/>
          <p:nvPr/>
        </p:nvSpPr>
        <p:spPr>
          <a:xfrm>
            <a:off x="89380" y="474791"/>
            <a:ext cx="4482619" cy="338554"/>
          </a:xfrm>
          <a:prstGeom prst="rect">
            <a:avLst/>
          </a:prstGeom>
          <a:noFill/>
        </p:spPr>
        <p:txBody>
          <a:bodyPr wrap="square" rtlCol="0">
            <a:spAutoFit/>
          </a:bodyPr>
          <a:lstStyle/>
          <a:p>
            <a:r>
              <a:rPr lang="en-US" altLang="ja-JP" sz="1600" b="1" dirty="0">
                <a:solidFill>
                  <a:srgbClr val="C00000"/>
                </a:solidFill>
                <a:latin typeface="Meiryo" charset="-128"/>
                <a:ea typeface="Meiryo" charset="-128"/>
                <a:cs typeface="Meiryo" charset="-128"/>
              </a:rPr>
              <a:t>〜</a:t>
            </a:r>
            <a:r>
              <a:rPr lang="ja-JP" altLang="en-US" sz="1600" b="1" dirty="0">
                <a:solidFill>
                  <a:srgbClr val="C00000"/>
                </a:solidFill>
                <a:latin typeface="Meiryo" charset="-128"/>
                <a:ea typeface="Meiryo" charset="-128"/>
                <a:cs typeface="Meiryo" charset="-128"/>
              </a:rPr>
              <a:t>長崎と天草地方の潜伏キリシタン関連遺産</a:t>
            </a:r>
            <a:r>
              <a:rPr lang="en-US" altLang="ja-JP" sz="1600" b="1" dirty="0">
                <a:solidFill>
                  <a:srgbClr val="C00000"/>
                </a:solidFill>
                <a:latin typeface="Meiryo" charset="-128"/>
                <a:ea typeface="Meiryo" charset="-128"/>
                <a:cs typeface="Meiryo" charset="-128"/>
              </a:rPr>
              <a:t>〜</a:t>
            </a:r>
            <a:endParaRPr lang="ja-JP" altLang="en-US" sz="1600" b="1" dirty="0">
              <a:solidFill>
                <a:srgbClr val="C00000"/>
              </a:solidFill>
              <a:latin typeface="Meiryo" charset="-128"/>
              <a:ea typeface="Meiryo" charset="-128"/>
              <a:cs typeface="Meiryo" charset="-128"/>
            </a:endParaRPr>
          </a:p>
        </p:txBody>
      </p:sp>
      <p:sp>
        <p:nvSpPr>
          <p:cNvPr id="27" name="テキスト ボックス 26"/>
          <p:cNvSpPr txBox="1"/>
          <p:nvPr/>
        </p:nvSpPr>
        <p:spPr>
          <a:xfrm>
            <a:off x="4339525" y="480486"/>
            <a:ext cx="6180120" cy="954107"/>
          </a:xfrm>
          <a:prstGeom prst="rect">
            <a:avLst/>
          </a:prstGeom>
          <a:noFill/>
        </p:spPr>
        <p:txBody>
          <a:bodyPr wrap="square" rtlCol="0">
            <a:spAutoFit/>
          </a:bodyPr>
          <a:lstStyle/>
          <a:p>
            <a:r>
              <a:rPr lang="ja-JP" altLang="ja-JP" sz="1400" dirty="0">
                <a:latin typeface="Meiryo" charset="-128"/>
                <a:ea typeface="Meiryo" charset="-128"/>
                <a:cs typeface="Meiryo" charset="-128"/>
              </a:rPr>
              <a:t>「長崎の奇跡（きせき）」とまでいわれる教会群には、どんな奇跡があるのでしょうか。</a:t>
            </a:r>
            <a:r>
              <a:rPr lang="en-US" altLang="ja-JP" sz="1400" dirty="0">
                <a:latin typeface="Meiryo" charset="-128"/>
                <a:ea typeface="Meiryo" charset="-128"/>
                <a:cs typeface="Meiryo" charset="-128"/>
              </a:rPr>
              <a:t>250</a:t>
            </a:r>
            <a:r>
              <a:rPr lang="ja-JP" altLang="ja-JP" sz="1400" dirty="0">
                <a:latin typeface="Meiryo" charset="-128"/>
                <a:ea typeface="Meiryo" charset="-128"/>
                <a:cs typeface="Meiryo" charset="-128"/>
              </a:rPr>
              <a:t>年もの間、信仰を守り続けた潜伏（せんぷく）キリシタンの思いと、その背景、信仰の自由が許されるまでの長い道のりをたどってみましょう。 </a:t>
            </a:r>
          </a:p>
        </p:txBody>
      </p:sp>
      <p:sp>
        <p:nvSpPr>
          <p:cNvPr id="52" name="テキスト ボックス 51"/>
          <p:cNvSpPr txBox="1"/>
          <p:nvPr/>
        </p:nvSpPr>
        <p:spPr>
          <a:xfrm>
            <a:off x="449705" y="4735236"/>
            <a:ext cx="5501390" cy="2031325"/>
          </a:xfrm>
          <a:prstGeom prst="rect">
            <a:avLst/>
          </a:prstGeom>
          <a:noFill/>
        </p:spPr>
        <p:txBody>
          <a:bodyPr wrap="square" rtlCol="0">
            <a:spAutoFit/>
          </a:bodyPr>
          <a:lstStyle/>
          <a:p>
            <a:r>
              <a:rPr lang="ja-JP" altLang="ja-JP" sz="1400" dirty="0">
                <a:latin typeface="Meiryo" charset="-128"/>
                <a:ea typeface="Meiryo" charset="-128"/>
                <a:cs typeface="Meiryo" charset="-128"/>
              </a:rPr>
              <a:t>キリスト教は約</a:t>
            </a:r>
            <a:r>
              <a:rPr lang="en-US" altLang="ja-JP" sz="1400" dirty="0">
                <a:latin typeface="Meiryo" charset="-128"/>
                <a:ea typeface="Meiryo" charset="-128"/>
                <a:cs typeface="Meiryo" charset="-128"/>
              </a:rPr>
              <a:t>450</a:t>
            </a:r>
            <a:r>
              <a:rPr lang="ja-JP" altLang="ja-JP" sz="1400" dirty="0">
                <a:latin typeface="Meiryo" charset="-128"/>
                <a:ea typeface="Meiryo" charset="-128"/>
                <a:cs typeface="Meiryo" charset="-128"/>
              </a:rPr>
              <a:t>年前に西洋から日本に伝えられ、広まる時代、禁止され、かくれて信仰する時代を経（へ）て、現在は再び自由に信仰できる時代になっています。禁止されていた時代にはきびしい弾圧（だんあつ―</a:t>
            </a:r>
            <a:r>
              <a:rPr lang="ja-JP" altLang="en-US" sz="1400" dirty="0">
                <a:latin typeface="Meiryo" charset="-128"/>
                <a:ea typeface="Meiryo" charset="-128"/>
                <a:cs typeface="Meiryo" charset="-128"/>
              </a:rPr>
              <a:t>禁止を守らないと罰せられること。おさえつけがあること</a:t>
            </a:r>
            <a:r>
              <a:rPr lang="ja-JP" altLang="ja-JP" sz="1400" dirty="0">
                <a:latin typeface="Meiryo" charset="-128"/>
                <a:ea typeface="Meiryo" charset="-128"/>
                <a:cs typeface="Meiryo" charset="-128"/>
              </a:rPr>
              <a:t>）があり、キリシタン</a:t>
            </a:r>
            <a:r>
              <a:rPr lang="ja-JP" altLang="en-US" sz="1400" dirty="0">
                <a:latin typeface="Meiryo" charset="-128"/>
                <a:ea typeface="Meiryo" charset="-128"/>
                <a:cs typeface="Meiryo" charset="-128"/>
              </a:rPr>
              <a:t>（＝キリスト教の信者）</a:t>
            </a:r>
            <a:r>
              <a:rPr lang="ja-JP" altLang="ja-JP" sz="1400" dirty="0">
                <a:latin typeface="Meiryo" charset="-128"/>
                <a:ea typeface="Meiryo" charset="-128"/>
                <a:cs typeface="Meiryo" charset="-128"/>
              </a:rPr>
              <a:t>にとってはつらい時代でした。</a:t>
            </a:r>
            <a:endParaRPr lang="en-US" altLang="ja-JP" sz="1400" dirty="0">
              <a:latin typeface="Meiryo" charset="-128"/>
              <a:ea typeface="Meiryo" charset="-128"/>
              <a:cs typeface="Meiryo" charset="-128"/>
            </a:endParaRPr>
          </a:p>
          <a:p>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ここでは長崎にあるキリスト教関連資産を紹介しながら、その歴史を学んでいきます。 </a:t>
            </a:r>
          </a:p>
        </p:txBody>
      </p:sp>
      <p:sp>
        <p:nvSpPr>
          <p:cNvPr id="56" name="テキスト ボックス 55"/>
          <p:cNvSpPr txBox="1"/>
          <p:nvPr/>
        </p:nvSpPr>
        <p:spPr>
          <a:xfrm>
            <a:off x="1337312" y="1406018"/>
            <a:ext cx="8410380"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多くの人をひきつける長崎の教会群。きびしい弾圧</a:t>
            </a:r>
            <a:r>
              <a:rPr lang="ja-JP" altLang="en-US" sz="1400" b="1" u="sng" dirty="0">
                <a:solidFill>
                  <a:srgbClr val="C00000"/>
                </a:solidFill>
                <a:latin typeface="Meiryo" charset="-128"/>
                <a:ea typeface="Meiryo" charset="-128"/>
                <a:cs typeface="Meiryo" charset="-128"/>
              </a:rPr>
              <a:t>（だんあつ）</a:t>
            </a:r>
            <a:r>
              <a:rPr lang="ja-JP" altLang="ja-JP" sz="1400" b="1" u="sng" dirty="0">
                <a:solidFill>
                  <a:srgbClr val="C00000"/>
                </a:solidFill>
                <a:latin typeface="Meiryo" charset="-128"/>
                <a:ea typeface="Meiryo" charset="-128"/>
                <a:cs typeface="Meiryo" charset="-128"/>
              </a:rPr>
              <a:t>の</a:t>
            </a:r>
            <a:r>
              <a:rPr lang="ja-JP" altLang="en-US" sz="1400" b="1" u="sng" dirty="0">
                <a:solidFill>
                  <a:srgbClr val="C00000"/>
                </a:solidFill>
                <a:latin typeface="Meiryo" charset="-128"/>
                <a:ea typeface="Meiryo" charset="-128"/>
                <a:cs typeface="Meiryo" charset="-128"/>
              </a:rPr>
              <a:t>なか</a:t>
            </a:r>
            <a:r>
              <a:rPr lang="ja-JP" altLang="ja-JP" sz="1400" b="1" u="sng" dirty="0">
                <a:solidFill>
                  <a:srgbClr val="C00000"/>
                </a:solidFill>
                <a:latin typeface="Meiryo" charset="-128"/>
                <a:ea typeface="Meiryo" charset="-128"/>
                <a:cs typeface="Meiryo" charset="-128"/>
              </a:rPr>
              <a:t>、心の灯をつないだ</a:t>
            </a:r>
            <a:r>
              <a:rPr lang="en-US" altLang="ja-JP" sz="1400" b="1" u="sng" dirty="0">
                <a:solidFill>
                  <a:srgbClr val="C00000"/>
                </a:solidFill>
                <a:latin typeface="Meiryo" charset="-128"/>
                <a:ea typeface="Meiryo" charset="-128"/>
                <a:cs typeface="Meiryo" charset="-128"/>
              </a:rPr>
              <a:t>14</a:t>
            </a:r>
            <a:r>
              <a:rPr lang="ja-JP" altLang="ja-JP" sz="1400" b="1" u="sng" dirty="0">
                <a:solidFill>
                  <a:srgbClr val="C00000"/>
                </a:solidFill>
                <a:latin typeface="Meiryo" charset="-128"/>
                <a:ea typeface="Meiryo" charset="-128"/>
                <a:cs typeface="Meiryo" charset="-128"/>
              </a:rPr>
              <a:t>資産</a:t>
            </a:r>
            <a:r>
              <a:rPr lang="ja-JP" altLang="ja-JP" sz="1400" b="1" dirty="0">
                <a:solidFill>
                  <a:srgbClr val="C00000"/>
                </a:solidFill>
                <a:latin typeface="Meiryo" charset="-128"/>
                <a:ea typeface="Meiryo" charset="-128"/>
                <a:cs typeface="Meiryo" charset="-128"/>
              </a:rPr>
              <a:t> </a:t>
            </a:r>
          </a:p>
        </p:txBody>
      </p:sp>
      <p:sp>
        <p:nvSpPr>
          <p:cNvPr id="40" name="テキスト ボックス 39"/>
          <p:cNvSpPr txBox="1"/>
          <p:nvPr/>
        </p:nvSpPr>
        <p:spPr>
          <a:xfrm>
            <a:off x="1622796" y="4204240"/>
            <a:ext cx="1232288" cy="230832"/>
          </a:xfrm>
          <a:prstGeom prst="rect">
            <a:avLst/>
          </a:prstGeom>
          <a:noFill/>
        </p:spPr>
        <p:txBody>
          <a:bodyPr wrap="square" rtlCol="0">
            <a:spAutoFit/>
          </a:bodyPr>
          <a:lstStyle/>
          <a:p>
            <a:r>
              <a:rPr lang="ja-JP" altLang="en-US" sz="900">
                <a:latin typeface="Meiryo" charset="-128"/>
                <a:ea typeface="Meiryo" charset="-128"/>
                <a:cs typeface="Meiryo" charset="-128"/>
              </a:rPr>
              <a:t>大浦天主堂</a:t>
            </a:r>
            <a:endParaRPr lang="ja-JP" altLang="ja-JP" sz="900" dirty="0">
              <a:latin typeface="Meiryo" charset="-128"/>
              <a:ea typeface="Meiryo"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47" y="1841004"/>
            <a:ext cx="2363236" cy="236323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923" y="1841003"/>
            <a:ext cx="3149042" cy="2363237"/>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405" y="1841003"/>
            <a:ext cx="3551820" cy="2367880"/>
          </a:xfrm>
          <a:prstGeom prst="rect">
            <a:avLst/>
          </a:prstGeom>
        </p:spPr>
      </p:pic>
      <p:sp>
        <p:nvSpPr>
          <p:cNvPr id="16" name="テキスト ボックス 15"/>
          <p:cNvSpPr txBox="1"/>
          <p:nvPr/>
        </p:nvSpPr>
        <p:spPr>
          <a:xfrm>
            <a:off x="4455525" y="4204240"/>
            <a:ext cx="1232288" cy="230832"/>
          </a:xfrm>
          <a:prstGeom prst="rect">
            <a:avLst/>
          </a:prstGeom>
          <a:noFill/>
        </p:spPr>
        <p:txBody>
          <a:bodyPr wrap="square" rtlCol="0">
            <a:spAutoFit/>
          </a:bodyPr>
          <a:lstStyle/>
          <a:p>
            <a:r>
              <a:rPr lang="ja-JP" altLang="en-US" sz="900" dirty="0">
                <a:latin typeface="Meiryo" charset="-128"/>
                <a:ea typeface="Meiryo" charset="-128"/>
                <a:cs typeface="Meiryo" charset="-128"/>
              </a:rPr>
              <a:t>出津教会堂</a:t>
            </a:r>
            <a:endParaRPr lang="ja-JP" altLang="ja-JP" sz="900" dirty="0">
              <a:latin typeface="Meiryo" charset="-128"/>
              <a:ea typeface="Meiryo" charset="-128"/>
              <a:cs typeface="Meiryo" charset="-128"/>
            </a:endParaRPr>
          </a:p>
        </p:txBody>
      </p:sp>
      <p:sp>
        <p:nvSpPr>
          <p:cNvPr id="17" name="テキスト ボックス 16"/>
          <p:cNvSpPr txBox="1"/>
          <p:nvPr/>
        </p:nvSpPr>
        <p:spPr>
          <a:xfrm>
            <a:off x="7875055" y="4204240"/>
            <a:ext cx="1232288" cy="230832"/>
          </a:xfrm>
          <a:prstGeom prst="rect">
            <a:avLst/>
          </a:prstGeom>
          <a:noFill/>
        </p:spPr>
        <p:txBody>
          <a:bodyPr wrap="square" rtlCol="0">
            <a:spAutoFit/>
          </a:bodyPr>
          <a:lstStyle/>
          <a:p>
            <a:r>
              <a:rPr lang="ja-JP" altLang="en-US" sz="900" dirty="0">
                <a:latin typeface="Meiryo" charset="-128"/>
                <a:ea typeface="Meiryo" charset="-128"/>
                <a:cs typeface="Meiryo" charset="-128"/>
              </a:rPr>
              <a:t>大野教会堂</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4045">
            <a:off x="6230406" y="4688358"/>
            <a:ext cx="3509971" cy="2561458"/>
          </a:xfrm>
          <a:prstGeom prst="rect">
            <a:avLst/>
          </a:prstGeom>
        </p:spPr>
      </p:pic>
    </p:spTree>
    <p:extLst>
      <p:ext uri="{BB962C8B-B14F-4D97-AF65-F5344CB8AC3E}">
        <p14:creationId xmlns:p14="http://schemas.microsoft.com/office/powerpoint/2010/main" val="198683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56" name="テキスト ボックス 55"/>
          <p:cNvSpPr txBox="1"/>
          <p:nvPr/>
        </p:nvSpPr>
        <p:spPr>
          <a:xfrm>
            <a:off x="544010" y="982401"/>
            <a:ext cx="4595149" cy="307777"/>
          </a:xfrm>
          <a:prstGeom prst="rect">
            <a:avLst/>
          </a:prstGeom>
          <a:noFill/>
        </p:spPr>
        <p:txBody>
          <a:bodyPr wrap="square" rtlCol="0">
            <a:spAutoFit/>
          </a:bodyPr>
          <a:lstStyle/>
          <a:p>
            <a:r>
              <a:rPr lang="en-US" altLang="ja-JP" sz="1400" b="1" u="sng" dirty="0">
                <a:solidFill>
                  <a:srgbClr val="C00000"/>
                </a:solidFill>
                <a:latin typeface="Meiryo" charset="-128"/>
                <a:ea typeface="Meiryo" charset="-128"/>
                <a:cs typeface="Meiryo" charset="-128"/>
              </a:rPr>
              <a:t>1612</a:t>
            </a:r>
            <a:r>
              <a:rPr lang="ja-JP" altLang="ja-JP" sz="1400" b="1" u="sng" dirty="0">
                <a:solidFill>
                  <a:srgbClr val="C00000"/>
                </a:solidFill>
                <a:latin typeface="Meiryo" charset="-128"/>
                <a:ea typeface="Meiryo" charset="-128"/>
                <a:cs typeface="Meiryo" charset="-128"/>
              </a:rPr>
              <a:t>年、徳川幕府が禁教令（きんきょうれい）を出す</a:t>
            </a:r>
            <a:endParaRPr lang="ja-JP" altLang="ja-JP" sz="1400" b="1" dirty="0">
              <a:solidFill>
                <a:srgbClr val="C00000"/>
              </a:solidFill>
              <a:latin typeface="Meiryo" charset="-128"/>
              <a:ea typeface="Meiryo" charset="-128"/>
              <a:cs typeface="Meiryo" charset="-128"/>
            </a:endParaRPr>
          </a:p>
        </p:txBody>
      </p:sp>
      <p:sp>
        <p:nvSpPr>
          <p:cNvPr id="22" name="テキスト ボックス 21"/>
          <p:cNvSpPr txBox="1"/>
          <p:nvPr/>
        </p:nvSpPr>
        <p:spPr>
          <a:xfrm>
            <a:off x="5411449" y="3999823"/>
            <a:ext cx="5100617" cy="2031325"/>
          </a:xfrm>
          <a:prstGeom prst="rect">
            <a:avLst/>
          </a:prstGeom>
          <a:noFill/>
        </p:spPr>
        <p:txBody>
          <a:bodyPr wrap="square" rtlCol="0">
            <a:spAutoFit/>
          </a:bodyPr>
          <a:lstStyle/>
          <a:p>
            <a:r>
              <a:rPr lang="ja-JP" altLang="ja-JP" sz="1400" dirty="0">
                <a:latin typeface="Meiryo" charset="-128"/>
                <a:ea typeface="Meiryo" charset="-128"/>
                <a:cs typeface="Meiryo" charset="-128"/>
              </a:rPr>
              <a:t>幕府は長崎港に宣教師が入ってこれぬように見</a:t>
            </a:r>
            <a:r>
              <a:rPr lang="ja-JP" altLang="en-US" sz="1400" dirty="0">
                <a:latin typeface="Meiryo" charset="-128"/>
                <a:ea typeface="Meiryo" charset="-128"/>
                <a:cs typeface="Meiryo" charset="-128"/>
              </a:rPr>
              <a:t>は</a:t>
            </a:r>
            <a:r>
              <a:rPr lang="ja-JP" altLang="ja-JP" sz="1400" dirty="0">
                <a:latin typeface="Meiryo" charset="-128"/>
                <a:ea typeface="Meiryo" charset="-128"/>
                <a:cs typeface="Meiryo" charset="-128"/>
              </a:rPr>
              <a:t>り、彼らをかくまった信徒（しんと）にもきびしい処刑を行いました。長崎、大村、島原などでは多くのキリシタンが命を落としました。特に島原領主の松倉重政は、幕府から命令されてキリシタンをひどく迫害</a:t>
            </a:r>
            <a:r>
              <a:rPr lang="ja-JP" altLang="en-US" sz="1400" dirty="0">
                <a:latin typeface="Meiryo" charset="-128"/>
                <a:ea typeface="Meiryo" charset="-128"/>
                <a:cs typeface="Meiryo" charset="-128"/>
              </a:rPr>
              <a:t>（はくがい）</a:t>
            </a:r>
            <a:r>
              <a:rPr lang="ja-JP" altLang="ja-JP" sz="1400" dirty="0">
                <a:latin typeface="Meiryo" charset="-128"/>
                <a:ea typeface="Meiryo" charset="-128"/>
                <a:cs typeface="Meiryo" charset="-128"/>
              </a:rPr>
              <a:t>しました。雲仙温泉（うんぜんおんせん）の熱湯（ねっとう）をあびせたり、ひたいに切支丹（きりしたん）の焼き印（いん）をつけるなどの拷問（ごうもん）によって無理やり信仰をすてさせる</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残こくなものでした。</a:t>
            </a:r>
            <a:r>
              <a:rPr lang="ja-JP" altLang="en-US" sz="1400" dirty="0">
                <a:latin typeface="Meiryo" charset="-128"/>
                <a:ea typeface="Meiryo" charset="-128"/>
                <a:cs typeface="Meiryo" charset="-128"/>
              </a:rPr>
              <a:t>したが</a:t>
            </a:r>
            <a:r>
              <a:rPr lang="ja-JP" altLang="ja-JP" sz="1400" dirty="0">
                <a:latin typeface="Meiryo" charset="-128"/>
                <a:ea typeface="Meiryo" charset="-128"/>
                <a:cs typeface="Meiryo" charset="-128"/>
              </a:rPr>
              <a:t>わない者は殺されました。</a:t>
            </a:r>
          </a:p>
        </p:txBody>
      </p:sp>
      <p:sp>
        <p:nvSpPr>
          <p:cNvPr id="23" name="テキスト ボックス 22"/>
          <p:cNvSpPr txBox="1"/>
          <p:nvPr/>
        </p:nvSpPr>
        <p:spPr>
          <a:xfrm>
            <a:off x="5798914" y="976152"/>
            <a:ext cx="4713153"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信仰をやめるようにと、きびしい拷問（ごうもん）を</a:t>
            </a:r>
            <a:endParaRPr lang="ja-JP" altLang="ja-JP" sz="1400" dirty="0">
              <a:solidFill>
                <a:srgbClr val="C00000"/>
              </a:solidFill>
              <a:latin typeface="Meiryo" charset="-128"/>
              <a:ea typeface="Meiryo" charset="-128"/>
              <a:cs typeface="Meiryo" charset="-128"/>
            </a:endParaRPr>
          </a:p>
        </p:txBody>
      </p:sp>
      <p:sp>
        <p:nvSpPr>
          <p:cNvPr id="41" name="テキスト ボックス 40"/>
          <p:cNvSpPr txBox="1"/>
          <p:nvPr/>
        </p:nvSpPr>
        <p:spPr>
          <a:xfrm>
            <a:off x="5528932" y="3599473"/>
            <a:ext cx="4724340" cy="400110"/>
          </a:xfrm>
          <a:prstGeom prst="rect">
            <a:avLst/>
          </a:prstGeom>
          <a:noFill/>
        </p:spPr>
        <p:txBody>
          <a:bodyPr wrap="square" rtlCol="0">
            <a:spAutoFit/>
          </a:bodyPr>
          <a:lstStyle/>
          <a:p>
            <a:r>
              <a:rPr lang="ja-JP" altLang="en-US" sz="1000" dirty="0">
                <a:latin typeface="Meiryo" charset="-128"/>
                <a:ea typeface="Meiryo" charset="-128"/>
                <a:cs typeface="Meiryo" charset="-128"/>
              </a:rPr>
              <a:t>雲仙市にある</a:t>
            </a:r>
            <a:r>
              <a:rPr lang="ja-JP" altLang="ja-JP" sz="1000" dirty="0">
                <a:latin typeface="Meiryo" charset="-128"/>
                <a:ea typeface="Meiryo" charset="-128"/>
                <a:cs typeface="Meiryo" charset="-128"/>
              </a:rPr>
              <a:t>雲仙温泉の熱湯によって殉教（じゅんきょう）した切支丹をなぐさめる殉教碑（</a:t>
            </a:r>
            <a:r>
              <a:rPr lang="ja-JP" altLang="ja-JP" sz="1000">
                <a:latin typeface="Meiryo" charset="-128"/>
                <a:ea typeface="Meiryo" charset="-128"/>
                <a:cs typeface="Meiryo" charset="-128"/>
              </a:rPr>
              <a:t>じゅんきょうひ</a:t>
            </a:r>
            <a:r>
              <a:rPr lang="ja-JP" altLang="en-US" sz="1000">
                <a:latin typeface="Meiryo" charset="-128"/>
                <a:ea typeface="Meiryo" charset="-128"/>
                <a:cs typeface="Meiryo" charset="-128"/>
              </a:rPr>
              <a:t>）</a:t>
            </a:r>
            <a:endParaRPr lang="ja-JP" altLang="ja-JP" sz="1000" dirty="0">
              <a:latin typeface="Meiryo" charset="-128"/>
              <a:ea typeface="Meiryo" charset="-128"/>
              <a:cs typeface="Meiryo"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327" b="7462"/>
          <a:stretch/>
        </p:blipFill>
        <p:spPr>
          <a:xfrm>
            <a:off x="1747776" y="1396271"/>
            <a:ext cx="1724550" cy="2311481"/>
          </a:xfrm>
          <a:prstGeom prst="rect">
            <a:avLst/>
          </a:prstGeom>
        </p:spPr>
      </p:pic>
      <p:sp>
        <p:nvSpPr>
          <p:cNvPr id="30" name="テキスト ボックス 29"/>
          <p:cNvSpPr txBox="1"/>
          <p:nvPr/>
        </p:nvSpPr>
        <p:spPr>
          <a:xfrm>
            <a:off x="2290748" y="3690888"/>
            <a:ext cx="1101672" cy="246221"/>
          </a:xfrm>
          <a:prstGeom prst="rect">
            <a:avLst/>
          </a:prstGeom>
          <a:noFill/>
        </p:spPr>
        <p:txBody>
          <a:bodyPr wrap="square" rtlCol="0">
            <a:spAutoFit/>
          </a:bodyPr>
          <a:lstStyle/>
          <a:p>
            <a:r>
              <a:rPr lang="ja-JP" altLang="en-US" sz="1000">
                <a:latin typeface="Meiryo" charset="-128"/>
                <a:ea typeface="Meiryo" charset="-128"/>
                <a:cs typeface="Meiryo" charset="-128"/>
              </a:rPr>
              <a:t>徳川家康</a:t>
            </a:r>
            <a:endParaRPr lang="ja-JP" altLang="ja-JP" sz="1000" dirty="0">
              <a:latin typeface="Meiryo" charset="-128"/>
              <a:ea typeface="Meiryo" charset="-128"/>
              <a:cs typeface="Meiryo"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865" y="1396271"/>
            <a:ext cx="1637422" cy="2217851"/>
          </a:xfrm>
          <a:prstGeom prst="rect">
            <a:avLst/>
          </a:prstGeom>
        </p:spPr>
      </p:pic>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3636" t="11097" r="2046" b="6909"/>
          <a:stretch/>
        </p:blipFill>
        <p:spPr>
          <a:xfrm>
            <a:off x="3555073" y="5990075"/>
            <a:ext cx="3712751" cy="1450552"/>
          </a:xfrm>
          <a:prstGeom prst="rect">
            <a:avLst/>
          </a:prstGeom>
        </p:spPr>
      </p:pic>
      <p:sp>
        <p:nvSpPr>
          <p:cNvPr id="52" name="テキスト ボックス 51"/>
          <p:cNvSpPr txBox="1"/>
          <p:nvPr/>
        </p:nvSpPr>
        <p:spPr>
          <a:xfrm>
            <a:off x="131736" y="3999823"/>
            <a:ext cx="4854223" cy="2246769"/>
          </a:xfrm>
          <a:prstGeom prst="rect">
            <a:avLst/>
          </a:prstGeom>
          <a:noFill/>
        </p:spPr>
        <p:txBody>
          <a:bodyPr wrap="square" rtlCol="0">
            <a:spAutoFit/>
          </a:bodyPr>
          <a:lstStyle/>
          <a:p>
            <a:r>
              <a:rPr lang="ja-JP" altLang="ja-JP" sz="1400" dirty="0">
                <a:latin typeface="Meiryo" charset="-128"/>
                <a:ea typeface="Meiryo" charset="-128"/>
                <a:cs typeface="Meiryo" charset="-128"/>
              </a:rPr>
              <a:t>徳川家康（とくがわいえやす）が天下を統一（とういつ）して徳川幕府の時代になると、幕府は朱印船（しゅいんせん）や糸割符（いとわっぷ）制度をつくって、外国との貿易をまとめて管理（かんり）するようになりました。ポルトガル、オランダ、そしてイギリスも日本と貿易をはじめました。その場所である長崎は大いに栄えました。</a:t>
            </a:r>
          </a:p>
          <a:p>
            <a:r>
              <a:rPr lang="ja-JP" altLang="ja-JP" sz="1400" dirty="0">
                <a:latin typeface="Meiryo" charset="-128"/>
                <a:ea typeface="Meiryo" charset="-128"/>
                <a:cs typeface="Meiryo" charset="-128"/>
              </a:rPr>
              <a:t>けれど、それは長くは続きませんでした。徳川のゆるぎない政治体制を築（きず）きたい幕府は、</a:t>
            </a:r>
            <a:r>
              <a:rPr lang="en-US" altLang="ja-JP" sz="1400" dirty="0">
                <a:latin typeface="Meiryo" charset="-128"/>
                <a:ea typeface="Meiryo" charset="-128"/>
                <a:cs typeface="Meiryo" charset="-128"/>
              </a:rPr>
              <a:t>1612</a:t>
            </a:r>
            <a:r>
              <a:rPr lang="ja-JP" altLang="ja-JP" sz="1400" dirty="0">
                <a:latin typeface="Meiryo" charset="-128"/>
                <a:ea typeface="Meiryo" charset="-128"/>
                <a:cs typeface="Meiryo" charset="-128"/>
              </a:rPr>
              <a:t>年、天領（てんりょう―直接治めている領土）に禁教令を。続いて</a:t>
            </a:r>
            <a:r>
              <a:rPr lang="en-US" altLang="ja-JP" sz="1400" dirty="0">
                <a:latin typeface="Meiryo" charset="-128"/>
                <a:ea typeface="Meiryo" charset="-128"/>
                <a:cs typeface="Meiryo" charset="-128"/>
              </a:rPr>
              <a:t>1614</a:t>
            </a:r>
            <a:r>
              <a:rPr lang="ja-JP" altLang="ja-JP" sz="1400" dirty="0">
                <a:latin typeface="Meiryo" charset="-128"/>
                <a:ea typeface="Meiryo" charset="-128"/>
                <a:cs typeface="Meiryo" charset="-128"/>
              </a:rPr>
              <a:t>年、全国でのキリシタンさがしが始まりました。</a:t>
            </a:r>
          </a:p>
        </p:txBody>
      </p:sp>
    </p:spTree>
    <p:extLst>
      <p:ext uri="{BB962C8B-B14F-4D97-AF65-F5344CB8AC3E}">
        <p14:creationId xmlns:p14="http://schemas.microsoft.com/office/powerpoint/2010/main" val="118101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35" name="テキスト ボックス 34"/>
          <p:cNvSpPr txBox="1"/>
          <p:nvPr/>
        </p:nvSpPr>
        <p:spPr>
          <a:xfrm>
            <a:off x="161715" y="4289872"/>
            <a:ext cx="10461356" cy="3108543"/>
          </a:xfrm>
          <a:prstGeom prst="rect">
            <a:avLst/>
          </a:prstGeom>
          <a:noFill/>
        </p:spPr>
        <p:txBody>
          <a:bodyPr wrap="square" rtlCol="0">
            <a:spAutoFit/>
          </a:bodyPr>
          <a:lstStyle/>
          <a:p>
            <a:r>
              <a:rPr lang="ja-JP" altLang="ja-JP" sz="1400" dirty="0">
                <a:latin typeface="Meiryo" charset="-128"/>
                <a:ea typeface="Meiryo" charset="-128"/>
                <a:cs typeface="Meiryo" charset="-128"/>
              </a:rPr>
              <a:t>幕府の禁教令（きんきょうれい）に抵抗（ていこうした）一揆（いっき）が、</a:t>
            </a:r>
            <a:r>
              <a:rPr lang="en-US" altLang="ja-JP" sz="1400" dirty="0">
                <a:latin typeface="Meiryo" charset="-128"/>
                <a:ea typeface="Meiryo" charset="-128"/>
                <a:cs typeface="Meiryo" charset="-128"/>
              </a:rPr>
              <a:t>1637</a:t>
            </a:r>
            <a:r>
              <a:rPr lang="ja-JP" altLang="ja-JP" sz="1400" dirty="0">
                <a:latin typeface="Meiryo" charset="-128"/>
                <a:ea typeface="Meiryo" charset="-128"/>
                <a:cs typeface="Meiryo" charset="-128"/>
              </a:rPr>
              <a:t>年から</a:t>
            </a:r>
            <a:r>
              <a:rPr lang="en-US" altLang="ja-JP" sz="1400" dirty="0">
                <a:latin typeface="Meiryo" charset="-128"/>
                <a:ea typeface="Meiryo" charset="-128"/>
                <a:cs typeface="Meiryo" charset="-128"/>
              </a:rPr>
              <a:t>1638</a:t>
            </a:r>
            <a:r>
              <a:rPr lang="ja-JP" altLang="ja-JP" sz="1400" dirty="0">
                <a:latin typeface="Meiryo" charset="-128"/>
                <a:ea typeface="Meiryo" charset="-128"/>
                <a:cs typeface="Meiryo" charset="-128"/>
              </a:rPr>
              <a:t>年にかけて起きた「島原の乱」です。島原と天草の領民（りょうみん）</a:t>
            </a:r>
            <a:r>
              <a:rPr lang="en-US" altLang="ja-JP" sz="1400" dirty="0">
                <a:latin typeface="Meiryo" charset="-128"/>
                <a:ea typeface="Meiryo" charset="-128"/>
                <a:cs typeface="Meiryo" charset="-128"/>
              </a:rPr>
              <a:t>3</a:t>
            </a:r>
            <a:r>
              <a:rPr lang="ja-JP" altLang="ja-JP" sz="1400" dirty="0">
                <a:latin typeface="Meiryo" charset="-128"/>
                <a:ea typeface="Meiryo" charset="-128"/>
                <a:cs typeface="Meiryo" charset="-128"/>
              </a:rPr>
              <a:t>万</a:t>
            </a:r>
            <a:r>
              <a:rPr lang="en-US" altLang="ja-JP" sz="1400" dirty="0">
                <a:latin typeface="Meiryo" charset="-128"/>
                <a:ea typeface="Meiryo" charset="-128"/>
                <a:cs typeface="Meiryo" charset="-128"/>
              </a:rPr>
              <a:t>7</a:t>
            </a:r>
            <a:r>
              <a:rPr lang="ja-JP" altLang="ja-JP" sz="1400" dirty="0">
                <a:latin typeface="Meiryo" charset="-128"/>
                <a:ea typeface="Meiryo" charset="-128"/>
                <a:cs typeface="Meiryo" charset="-128"/>
              </a:rPr>
              <a:t>千人が、島原半島の原城に３</a:t>
            </a:r>
            <a:r>
              <a:rPr lang="ja-JP" altLang="en-US" sz="1400" dirty="0">
                <a:latin typeface="Meiryo" charset="-128"/>
                <a:ea typeface="Meiryo" charset="-128"/>
                <a:cs typeface="Meiryo" charset="-128"/>
              </a:rPr>
              <a:t>カ月</a:t>
            </a:r>
            <a:r>
              <a:rPr lang="ja-JP" altLang="ja-JP" sz="1400" dirty="0">
                <a:latin typeface="Meiryo" charset="-128"/>
                <a:ea typeface="Meiryo" charset="-128"/>
                <a:cs typeface="Meiryo" charset="-128"/>
              </a:rPr>
              <a:t>間にわたって立てこもり、最後は、幕府軍によって皆殺（みなごろ）しになった乱（らん）です。</a:t>
            </a:r>
          </a:p>
          <a:p>
            <a:r>
              <a:rPr lang="ja-JP" altLang="en-US" sz="1400">
                <a:latin typeface="Meiryo" charset="-128"/>
                <a:ea typeface="Meiryo" charset="-128"/>
                <a:cs typeface="Meiryo" charset="-128"/>
              </a:rPr>
              <a:t>　</a:t>
            </a:r>
            <a:r>
              <a:rPr lang="ja-JP" altLang="ja-JP" sz="1400">
                <a:latin typeface="Meiryo" charset="-128"/>
                <a:ea typeface="Meiryo" charset="-128"/>
                <a:cs typeface="Meiryo" charset="-128"/>
              </a:rPr>
              <a:t>発掘</a:t>
            </a:r>
            <a:r>
              <a:rPr lang="ja-JP" altLang="ja-JP" sz="1400" dirty="0">
                <a:latin typeface="Meiryo" charset="-128"/>
                <a:ea typeface="Meiryo" charset="-128"/>
                <a:cs typeface="Meiryo" charset="-128"/>
              </a:rPr>
              <a:t>（はっくつ）調査によると、乱のあと、原城はすべてこわされました。死んだ人も城のがれきも石垣もそのままいっしょに埋められ、土でおおわれました。全滅（ぜんめつ）した村も多く、幕府は小豆島（しょうどしま）や築後（ちくご）から人を集めて、だれもいなくなった地に住まわせたそうです。</a:t>
            </a:r>
          </a:p>
          <a:p>
            <a:r>
              <a:rPr lang="en-US" altLang="ja-JP" sz="1400" dirty="0">
                <a:latin typeface="Meiryo" charset="-128"/>
                <a:ea typeface="Meiryo" charset="-128"/>
                <a:cs typeface="Meiryo" charset="-128"/>
              </a:rPr>
              <a:t> </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このような大悲劇が起きた背景（はいけい）には、この時代ならではの理由がありました。１つは、島原藩主・松倉勝家が凶作（きょうさく―作物がとれないこと）にもかかわらず強引（ごういん）な年貢（ねんぐ）の取り立てをしたこと。このことに不満をもった領民の一揆（いっき）を後押し</a:t>
            </a:r>
            <a:r>
              <a:rPr lang="ja-JP" altLang="en-US" sz="1400" dirty="0">
                <a:latin typeface="Meiryo" charset="-128"/>
                <a:ea typeface="Meiryo" charset="-128"/>
                <a:cs typeface="Meiryo" charset="-128"/>
              </a:rPr>
              <a:t>する</a:t>
            </a:r>
            <a:r>
              <a:rPr lang="ja-JP" altLang="ja-JP" sz="1400" dirty="0">
                <a:latin typeface="Meiryo" charset="-128"/>
                <a:ea typeface="Meiryo" charset="-128"/>
                <a:cs typeface="Meiryo" charset="-128"/>
              </a:rPr>
              <a:t>力となったのが、この地域（ちいき）の</a:t>
            </a:r>
            <a:r>
              <a:rPr lang="ja-JP" altLang="en-US" sz="1400" dirty="0">
                <a:latin typeface="Meiryo" charset="-128"/>
                <a:ea typeface="Meiryo" charset="-128"/>
                <a:cs typeface="Meiryo" charset="-128"/>
              </a:rPr>
              <a:t>キリスト教</a:t>
            </a:r>
            <a:r>
              <a:rPr lang="ja-JP" altLang="ja-JP" sz="1400" dirty="0">
                <a:latin typeface="Meiryo" charset="-128"/>
                <a:ea typeface="Meiryo" charset="-128"/>
                <a:cs typeface="Meiryo" charset="-128"/>
              </a:rPr>
              <a:t>信仰でした。</a:t>
            </a:r>
          </a:p>
          <a:p>
            <a:r>
              <a:rPr lang="en-US" altLang="ja-JP" sz="1400" dirty="0">
                <a:latin typeface="Meiryo" charset="-128"/>
                <a:ea typeface="Meiryo" charset="-128"/>
                <a:cs typeface="Meiryo" charset="-128"/>
              </a:rPr>
              <a:t> </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島原の乱のように、理想のために強い心を持って、殉教（じゅんきょう）もおそれないキリシタンと、そのように民をみちびいたキリスト教は、徳川幕府にとって大きな敵でした。キリシタンの取り締（し）まりは、徳川家が日本という国を支配していくために必要なことだったのです。</a:t>
            </a:r>
          </a:p>
        </p:txBody>
      </p:sp>
      <p:sp>
        <p:nvSpPr>
          <p:cNvPr id="36" name="テキスト ボックス 35"/>
          <p:cNvSpPr txBox="1"/>
          <p:nvPr/>
        </p:nvSpPr>
        <p:spPr>
          <a:xfrm>
            <a:off x="2617053" y="658658"/>
            <a:ext cx="5185458" cy="307777"/>
          </a:xfrm>
          <a:prstGeom prst="rect">
            <a:avLst/>
          </a:prstGeom>
          <a:noFill/>
        </p:spPr>
        <p:txBody>
          <a:bodyPr wrap="square" rtlCol="0">
            <a:spAutoFit/>
          </a:bodyPr>
          <a:lstStyle/>
          <a:p>
            <a:r>
              <a:rPr lang="en-US" altLang="ja-JP" sz="1400" b="1" u="sng" dirty="0">
                <a:solidFill>
                  <a:srgbClr val="C00000"/>
                </a:solidFill>
                <a:latin typeface="Meiryo" charset="-128"/>
                <a:ea typeface="Meiryo" charset="-128"/>
                <a:cs typeface="Meiryo" charset="-128"/>
              </a:rPr>
              <a:t>123</a:t>
            </a:r>
            <a:r>
              <a:rPr lang="ja-JP" altLang="ja-JP" sz="1400" b="1" u="sng" dirty="0">
                <a:solidFill>
                  <a:srgbClr val="C00000"/>
                </a:solidFill>
                <a:latin typeface="Meiryo" charset="-128"/>
                <a:ea typeface="Meiryo" charset="-128"/>
                <a:cs typeface="Meiryo" charset="-128"/>
              </a:rPr>
              <a:t>日間にわたる悲劇（ひげき）「島原の乱（らん）」</a:t>
            </a:r>
            <a:endParaRPr lang="ja-JP" altLang="ja-JP" sz="1400" b="1" dirty="0">
              <a:solidFill>
                <a:srgbClr val="C00000"/>
              </a:solidFill>
              <a:latin typeface="Meiryo" charset="-128"/>
              <a:ea typeface="Meiryo" charset="-128"/>
              <a:cs typeface="Meiryo" charset="-128"/>
            </a:endParaRPr>
          </a:p>
        </p:txBody>
      </p:sp>
      <p:sp>
        <p:nvSpPr>
          <p:cNvPr id="8" name="テキスト ボックス 7"/>
          <p:cNvSpPr txBox="1"/>
          <p:nvPr/>
        </p:nvSpPr>
        <p:spPr>
          <a:xfrm>
            <a:off x="2416105" y="4003962"/>
            <a:ext cx="2512434" cy="253916"/>
          </a:xfrm>
          <a:prstGeom prst="rect">
            <a:avLst/>
          </a:prstGeom>
          <a:noFill/>
        </p:spPr>
        <p:txBody>
          <a:bodyPr wrap="square" rtlCol="0">
            <a:spAutoFit/>
          </a:bodyPr>
          <a:lstStyle/>
          <a:p>
            <a:r>
              <a:rPr lang="ja-JP" altLang="en-US" sz="1050" dirty="0">
                <a:latin typeface="Meiryo" charset="-128"/>
                <a:ea typeface="Meiryo" charset="-128"/>
                <a:cs typeface="Meiryo" charset="-128"/>
              </a:rPr>
              <a:t>島原の乱の舞台となった原城跡</a:t>
            </a:r>
            <a:endParaRPr lang="ja-JP" altLang="ja-JP" sz="1050" dirty="0">
              <a:latin typeface="Meiryo" charset="-128"/>
              <a:ea typeface="Meiryo" charset="-128"/>
              <a:cs typeface="Meiryo" charset="-128"/>
            </a:endParaRPr>
          </a:p>
        </p:txBody>
      </p:sp>
      <p:sp>
        <p:nvSpPr>
          <p:cNvPr id="12" name="テキスト ボックス 11"/>
          <p:cNvSpPr txBox="1"/>
          <p:nvPr/>
        </p:nvSpPr>
        <p:spPr>
          <a:xfrm>
            <a:off x="6891792" y="2642063"/>
            <a:ext cx="2668897" cy="1585049"/>
          </a:xfrm>
          <a:prstGeom prst="rect">
            <a:avLst/>
          </a:prstGeom>
          <a:noFill/>
        </p:spPr>
        <p:txBody>
          <a:bodyPr wrap="square" rtlCol="0">
            <a:spAutoFit/>
          </a:bodyPr>
          <a:lstStyle/>
          <a:p>
            <a:r>
              <a:rPr lang="ja-JP" altLang="en-US" sz="1300" b="1" dirty="0">
                <a:latin typeface="Meiryo" charset="-128"/>
                <a:ea typeface="Meiryo" charset="-128"/>
                <a:cs typeface="Meiryo" charset="-128"/>
              </a:rPr>
              <a:t>天草四郎（あまくさしろう）</a:t>
            </a:r>
            <a:endParaRPr lang="en-US" altLang="ja-JP" sz="1300" b="1" dirty="0">
              <a:latin typeface="Meiryo" charset="-128"/>
              <a:ea typeface="Meiryo" charset="-128"/>
              <a:cs typeface="Meiryo" charset="-128"/>
            </a:endParaRPr>
          </a:p>
          <a:p>
            <a:r>
              <a:rPr lang="ja-JP" altLang="ja-JP" sz="1200" dirty="0">
                <a:latin typeface="Meiryo" charset="-128"/>
                <a:ea typeface="Meiryo" charset="-128"/>
                <a:cs typeface="Meiryo" charset="-128"/>
              </a:rPr>
              <a:t>天草に武士の子として生まれ、幼いころから頭がよく、やさしく、姿が美しいことから</a:t>
            </a:r>
            <a:r>
              <a:rPr lang="ja-JP" altLang="en-US" sz="1200" dirty="0">
                <a:latin typeface="Meiryo" charset="-128"/>
                <a:ea typeface="Meiryo" charset="-128"/>
                <a:cs typeface="Meiryo" charset="-128"/>
              </a:rPr>
              <a:t>島原の乱</a:t>
            </a:r>
            <a:r>
              <a:rPr lang="ja-JP" altLang="ja-JP" sz="1200" dirty="0">
                <a:latin typeface="Meiryo" charset="-128"/>
                <a:ea typeface="Meiryo" charset="-128"/>
                <a:cs typeface="Meiryo" charset="-128"/>
              </a:rPr>
              <a:t>では一揆軍（いっきぐん）の総大将（そうだいしょう）となりました。</a:t>
            </a:r>
            <a:r>
              <a:rPr lang="ja-JP" altLang="en-US" sz="1200" dirty="0">
                <a:latin typeface="Meiryo" charset="-128"/>
                <a:ea typeface="Meiryo" charset="-128"/>
                <a:cs typeface="Meiryo" charset="-128"/>
              </a:rPr>
              <a:t>十字架</a:t>
            </a:r>
            <a:r>
              <a:rPr lang="ja-JP" altLang="ja-JP" sz="1200" dirty="0">
                <a:latin typeface="Meiryo" charset="-128"/>
                <a:ea typeface="Meiryo" charset="-128"/>
                <a:cs typeface="Meiryo" charset="-128"/>
              </a:rPr>
              <a:t>をかかげて軍の先頭（せんとう）に立ったと伝えられています。</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98" y="1021266"/>
            <a:ext cx="3781191" cy="295070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539" y="1663132"/>
            <a:ext cx="1755622" cy="2340830"/>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7299" y="646807"/>
            <a:ext cx="2715167" cy="1717373"/>
          </a:xfrm>
          <a:prstGeom prst="rect">
            <a:avLst/>
          </a:prstGeom>
        </p:spPr>
      </p:pic>
    </p:spTree>
    <p:extLst>
      <p:ext uri="{BB962C8B-B14F-4D97-AF65-F5344CB8AC3E}">
        <p14:creationId xmlns:p14="http://schemas.microsoft.com/office/powerpoint/2010/main" val="161580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52" name="テキスト ボックス 51"/>
          <p:cNvSpPr txBox="1"/>
          <p:nvPr/>
        </p:nvSpPr>
        <p:spPr>
          <a:xfrm>
            <a:off x="2901477" y="4543490"/>
            <a:ext cx="5865509" cy="2031325"/>
          </a:xfrm>
          <a:prstGeom prst="rect">
            <a:avLst/>
          </a:prstGeom>
          <a:noFill/>
        </p:spPr>
        <p:txBody>
          <a:bodyPr wrap="square" rtlCol="0">
            <a:spAutoFit/>
          </a:bodyPr>
          <a:lstStyle/>
          <a:p>
            <a:r>
              <a:rPr lang="en-US" altLang="ja-JP" sz="1400" dirty="0">
                <a:latin typeface="Meiryo" charset="-128"/>
                <a:ea typeface="Meiryo" charset="-128"/>
                <a:cs typeface="Meiryo" charset="-128"/>
              </a:rPr>
              <a:t>1639</a:t>
            </a:r>
            <a:r>
              <a:rPr lang="ja-JP" altLang="ja-JP" sz="1400" dirty="0">
                <a:latin typeface="Meiryo" charset="-128"/>
                <a:ea typeface="Meiryo" charset="-128"/>
                <a:cs typeface="Meiryo" charset="-128"/>
              </a:rPr>
              <a:t>年、幕府はポルトガルとの交易（こうえき）をやめて鎖国（さこく）。宣教師たちの入国はどのようなことをしてもかないませんでした。幕末（ばくまつ）までの約</a:t>
            </a:r>
            <a:r>
              <a:rPr lang="en-US" altLang="ja-JP" sz="1400" dirty="0">
                <a:latin typeface="Meiryo" charset="-128"/>
                <a:ea typeface="Meiryo" charset="-128"/>
                <a:cs typeface="Meiryo" charset="-128"/>
              </a:rPr>
              <a:t>250</a:t>
            </a:r>
            <a:r>
              <a:rPr lang="ja-JP" altLang="ja-JP" sz="1400" dirty="0">
                <a:latin typeface="Meiryo" charset="-128"/>
                <a:ea typeface="Meiryo" charset="-128"/>
                <a:cs typeface="Meiryo" charset="-128"/>
              </a:rPr>
              <a:t>年間、キリスト教は幻（まぼろし）の宗教となりました。</a:t>
            </a:r>
            <a:endParaRPr lang="en-US" altLang="ja-JP" sz="1400" dirty="0">
              <a:latin typeface="Meiryo" charset="-128"/>
              <a:ea typeface="Meiryo" charset="-128"/>
              <a:cs typeface="Meiryo" charset="-128"/>
            </a:endParaRPr>
          </a:p>
          <a:p>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その昔、そのような信仰があったことさえも消されてしまった年月…誰もが思いもしませんでした。さまざまな姿かたちに変えながら信仰を守り続けた隠（かく）れキリシタンの存在を。</a:t>
            </a:r>
            <a:r>
              <a:rPr lang="ja-JP" altLang="en-US" sz="1400" dirty="0">
                <a:latin typeface="Meiryo" charset="-128"/>
                <a:ea typeface="Meiryo" charset="-128"/>
                <a:cs typeface="Meiryo" charset="-128"/>
              </a:rPr>
              <a:t>この人たちが</a:t>
            </a:r>
            <a:r>
              <a:rPr lang="en-US" altLang="ja-JP" sz="1400" dirty="0">
                <a:latin typeface="Meiryo" charset="-128"/>
                <a:ea typeface="Meiryo" charset="-128"/>
                <a:cs typeface="Meiryo" charset="-128"/>
              </a:rPr>
              <a:t>250</a:t>
            </a:r>
            <a:r>
              <a:rPr lang="ja-JP" altLang="ja-JP" sz="1400" dirty="0">
                <a:latin typeface="Meiryo" charset="-128"/>
                <a:ea typeface="Meiryo" charset="-128"/>
                <a:cs typeface="Meiryo" charset="-128"/>
              </a:rPr>
              <a:t>年間という年月をつないでいくことを。 </a:t>
            </a:r>
          </a:p>
        </p:txBody>
      </p:sp>
      <p:sp>
        <p:nvSpPr>
          <p:cNvPr id="56" name="テキスト ボックス 55"/>
          <p:cNvSpPr txBox="1"/>
          <p:nvPr/>
        </p:nvSpPr>
        <p:spPr>
          <a:xfrm>
            <a:off x="3171421" y="632958"/>
            <a:ext cx="3935393"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そして深く静かに…</a:t>
            </a:r>
            <a:r>
              <a:rPr lang="en-US" altLang="ja-JP" sz="1400" b="1" u="sng" dirty="0">
                <a:solidFill>
                  <a:srgbClr val="C00000"/>
                </a:solidFill>
                <a:latin typeface="Meiryo" charset="-128"/>
                <a:ea typeface="Meiryo" charset="-128"/>
                <a:cs typeface="Meiryo" charset="-128"/>
              </a:rPr>
              <a:t>250</a:t>
            </a:r>
            <a:r>
              <a:rPr lang="ja-JP" altLang="ja-JP" sz="1400" b="1" u="sng" dirty="0">
                <a:solidFill>
                  <a:srgbClr val="C00000"/>
                </a:solidFill>
                <a:latin typeface="Meiryo" charset="-128"/>
                <a:ea typeface="Meiryo" charset="-128"/>
                <a:cs typeface="Meiryo" charset="-128"/>
              </a:rPr>
              <a:t>年の年月がながれて</a:t>
            </a:r>
            <a:endParaRPr lang="ja-JP" altLang="ja-JP" sz="1400" dirty="0">
              <a:solidFill>
                <a:srgbClr val="C00000"/>
              </a:solidFill>
              <a:latin typeface="Meiryo" charset="-128"/>
              <a:ea typeface="Meiryo" charset="-128"/>
              <a:cs typeface="Meiryo" charset="-128"/>
            </a:endParaRPr>
          </a:p>
        </p:txBody>
      </p:sp>
      <p:sp>
        <p:nvSpPr>
          <p:cNvPr id="30" name="テキスト ボックス 29"/>
          <p:cNvSpPr txBox="1"/>
          <p:nvPr/>
        </p:nvSpPr>
        <p:spPr>
          <a:xfrm>
            <a:off x="3800094" y="4018729"/>
            <a:ext cx="5523788" cy="253916"/>
          </a:xfrm>
          <a:prstGeom prst="rect">
            <a:avLst/>
          </a:prstGeom>
          <a:noFill/>
        </p:spPr>
        <p:txBody>
          <a:bodyPr wrap="square" rtlCol="0">
            <a:spAutoFit/>
          </a:bodyPr>
          <a:lstStyle/>
          <a:p>
            <a:r>
              <a:rPr lang="ja-JP" altLang="ja-JP" sz="1050" dirty="0">
                <a:latin typeface="Meiryo" charset="-128"/>
                <a:ea typeface="Meiryo" charset="-128"/>
                <a:cs typeface="Meiryo" charset="-128"/>
              </a:rPr>
              <a:t>隠（かく）れキリシタンが多く住んだ外海（そとめ）地方 </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477" y="940735"/>
            <a:ext cx="4475279" cy="2985011"/>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285" t="4276" r="4589" b="3289"/>
          <a:stretch/>
        </p:blipFill>
        <p:spPr>
          <a:xfrm>
            <a:off x="131736" y="4145687"/>
            <a:ext cx="2616508" cy="2940955"/>
          </a:xfrm>
          <a:prstGeom prst="rect">
            <a:avLst/>
          </a:prstGeom>
        </p:spPr>
      </p:pic>
    </p:spTree>
    <p:extLst>
      <p:ext uri="{BB962C8B-B14F-4D97-AF65-F5344CB8AC3E}">
        <p14:creationId xmlns:p14="http://schemas.microsoft.com/office/powerpoint/2010/main" val="26961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20" name="角丸四角形 19"/>
          <p:cNvSpPr/>
          <p:nvPr/>
        </p:nvSpPr>
        <p:spPr>
          <a:xfrm>
            <a:off x="189669" y="583139"/>
            <a:ext cx="10461356" cy="6617170"/>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3048" y="793673"/>
            <a:ext cx="3368233" cy="338554"/>
          </a:xfrm>
          <a:prstGeom prst="rect">
            <a:avLst/>
          </a:prstGeom>
          <a:noFill/>
        </p:spPr>
        <p:txBody>
          <a:bodyPr wrap="square" rtlCol="0">
            <a:spAutoFit/>
          </a:bodyPr>
          <a:lstStyle/>
          <a:p>
            <a:r>
              <a:rPr lang="en-US" altLang="ja-JP" sz="1540" b="1" dirty="0">
                <a:latin typeface="Meiryo" charset="-128"/>
                <a:ea typeface="Meiryo" charset="-128"/>
                <a:cs typeface="Meiryo" charset="-128"/>
              </a:rPr>
              <a:t>Q. </a:t>
            </a:r>
            <a:r>
              <a:rPr lang="ja-JP" altLang="ja-JP" sz="1540" b="1" dirty="0">
                <a:latin typeface="Meiryo" charset="-128"/>
                <a:ea typeface="Meiryo" charset="-128"/>
                <a:cs typeface="Meiryo" charset="-128"/>
              </a:rPr>
              <a:t>隠（かく）れキリシタンとは？</a:t>
            </a:r>
            <a:endParaRPr lang="ja-JP" altLang="ja-JP" sz="1540" dirty="0">
              <a:latin typeface="Meiryo" charset="-128"/>
              <a:ea typeface="Meiryo" charset="-128"/>
              <a:cs typeface="Meiryo" charset="-128"/>
            </a:endParaRPr>
          </a:p>
        </p:txBody>
      </p:sp>
      <p:sp>
        <p:nvSpPr>
          <p:cNvPr id="27" name="テキスト ボックス 26"/>
          <p:cNvSpPr txBox="1"/>
          <p:nvPr/>
        </p:nvSpPr>
        <p:spPr>
          <a:xfrm>
            <a:off x="4138672" y="3617763"/>
            <a:ext cx="1662191" cy="230832"/>
          </a:xfrm>
          <a:prstGeom prst="rect">
            <a:avLst/>
          </a:prstGeom>
          <a:noFill/>
        </p:spPr>
        <p:txBody>
          <a:bodyPr wrap="square" rtlCol="0">
            <a:spAutoFit/>
          </a:bodyPr>
          <a:lstStyle/>
          <a:p>
            <a:r>
              <a:rPr lang="ja-JP" altLang="ja-JP" sz="900" dirty="0">
                <a:latin typeface="Meiryo" charset="-128"/>
                <a:ea typeface="Meiryo" charset="-128"/>
                <a:cs typeface="Meiryo" charset="-128"/>
              </a:rPr>
              <a:t>外海歴史民俗資料館の様子</a:t>
            </a:r>
          </a:p>
        </p:txBody>
      </p:sp>
      <p:sp>
        <p:nvSpPr>
          <p:cNvPr id="17" name="テキスト ボックス 16"/>
          <p:cNvSpPr txBox="1"/>
          <p:nvPr/>
        </p:nvSpPr>
        <p:spPr>
          <a:xfrm>
            <a:off x="1175313" y="1151882"/>
            <a:ext cx="8264324" cy="307777"/>
          </a:xfrm>
          <a:prstGeom prst="rect">
            <a:avLst/>
          </a:prstGeom>
          <a:noFill/>
        </p:spPr>
        <p:txBody>
          <a:bodyPr wrap="square" rtlCol="0">
            <a:spAutoFit/>
          </a:bodyPr>
          <a:lstStyle/>
          <a:p>
            <a:pPr marL="342900" indent="-342900">
              <a:buAutoNum type="alphaUcPeriod"/>
            </a:pPr>
            <a:r>
              <a:rPr lang="ja-JP" altLang="ja-JP" sz="1400" b="1" u="sng" dirty="0">
                <a:solidFill>
                  <a:srgbClr val="C00000"/>
                </a:solidFill>
                <a:latin typeface="Meiryo" charset="-128"/>
                <a:ea typeface="Meiryo" charset="-128"/>
                <a:cs typeface="Meiryo" charset="-128"/>
              </a:rPr>
              <a:t>外海（そとめ）、五島列島（ごとうれっとう）など</a:t>
            </a:r>
            <a:r>
              <a:rPr lang="ja-JP" altLang="ja-JP" sz="1400" b="1" u="sng">
                <a:solidFill>
                  <a:srgbClr val="C00000"/>
                </a:solidFill>
                <a:latin typeface="Meiryo" charset="-128"/>
                <a:ea typeface="Meiryo" charset="-128"/>
                <a:cs typeface="Meiryo" charset="-128"/>
              </a:rPr>
              <a:t>で、仏教徒</a:t>
            </a:r>
            <a:r>
              <a:rPr lang="ja-JP" altLang="ja-JP" sz="1400" b="1" u="sng" dirty="0">
                <a:solidFill>
                  <a:srgbClr val="C00000"/>
                </a:solidFill>
                <a:latin typeface="Meiryo" charset="-128"/>
                <a:ea typeface="Meiryo" charset="-128"/>
                <a:cs typeface="Meiryo" charset="-128"/>
              </a:rPr>
              <a:t>をよそおい、信仰を続けた人たち </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000" y="1486759"/>
            <a:ext cx="3092658" cy="206177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924" y="1476938"/>
            <a:ext cx="3147328" cy="2098218"/>
          </a:xfrm>
          <a:prstGeom prst="rect">
            <a:avLst/>
          </a:prstGeom>
        </p:spPr>
      </p:pic>
      <p:pic>
        <p:nvPicPr>
          <p:cNvPr id="2" name="図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61" b="96431" l="10574" r="93443">
                        <a14:foregroundMark x1="15328" y1="5859" x2="15328" y2="5859"/>
                        <a14:foregroundMark x1="22623" y1="9293" x2="22623" y2="9293"/>
                        <a14:foregroundMark x1="32459" y1="12727" x2="32459" y2="12727"/>
                        <a14:foregroundMark x1="32459" y1="12727" x2="32459" y2="12727"/>
                        <a14:foregroundMark x1="15656" y1="15017" x2="15656" y2="15017"/>
                        <a14:foregroundMark x1="24836" y1="17778" x2="24836" y2="17778"/>
                        <a14:foregroundMark x1="41639" y1="14343" x2="41639" y2="14343"/>
                        <a14:foregroundMark x1="47213" y1="18721" x2="47213" y2="18721"/>
                        <a14:foregroundMark x1="46967" y1="24916" x2="46967" y2="24916"/>
                        <a14:foregroundMark x1="37459" y1="23569" x2="37459" y2="23569"/>
                        <a14:foregroundMark x1="32951" y1="28822" x2="32951" y2="28822"/>
                        <a14:foregroundMark x1="29918" y1="34545" x2="29918" y2="34545"/>
                        <a14:foregroundMark x1="30492" y1="42828" x2="30492" y2="42828"/>
                        <a14:foregroundMark x1="41967" y1="44714" x2="41967" y2="44714"/>
                        <a14:foregroundMark x1="56230" y1="55960" x2="56230" y2="55960"/>
                        <a14:foregroundMark x1="45574" y1="55960" x2="45574" y2="55960"/>
                        <a14:foregroundMark x1="34918" y1="51582" x2="34918" y2="51582"/>
                        <a14:foregroundMark x1="25738" y1="49764" x2="25738" y2="49764"/>
                        <a14:foregroundMark x1="27951" y1="55488" x2="27951" y2="55488"/>
                        <a14:foregroundMark x1="34672" y1="60808" x2="34672" y2="60808"/>
                        <a14:foregroundMark x1="28525" y1="67003" x2="28525" y2="67003"/>
                        <a14:foregroundMark x1="17049" y1="69966" x2="17049" y2="69966"/>
                        <a14:foregroundMark x1="23770" y1="75488" x2="23770" y2="75488"/>
                        <a14:foregroundMark x1="34098" y1="76902" x2="34098" y2="76902"/>
                        <a14:foregroundMark x1="37459" y1="69966" x2="37459" y2="69966"/>
                        <a14:foregroundMark x1="36066" y1="82424" x2="36066" y2="82424"/>
                        <a14:foregroundMark x1="46721" y1="79394" x2="46721" y2="79394"/>
                        <a14:foregroundMark x1="51721" y1="84444" x2="51721" y2="84444"/>
                        <a14:foregroundMark x1="48934" y1="91380" x2="48934" y2="91380"/>
                        <a14:foregroundMark x1="62377" y1="77778" x2="62377" y2="77778"/>
                        <a14:foregroundMark x1="60410" y1="84714" x2="60410" y2="84714"/>
                        <a14:foregroundMark x1="73279" y1="81212" x2="73279" y2="81212"/>
                        <a14:foregroundMark x1="73033" y1="87879" x2="73033" y2="87879"/>
                        <a14:foregroundMark x1="66557" y1="92054" x2="66557" y2="92054"/>
                        <a14:foregroundMark x1="76639" y1="94815" x2="76639" y2="94815"/>
                        <a14:foregroundMark x1="86393" y1="87003" x2="86393" y2="87003"/>
                        <a14:foregroundMark x1="88934" y1="93199" x2="88934" y2="93199"/>
                      </a14:backgroundRemoval>
                    </a14:imgEffect>
                  </a14:imgLayer>
                </a14:imgProps>
              </a:ext>
              <a:ext uri="{28A0092B-C50C-407E-A947-70E740481C1C}">
                <a14:useLocalDpi xmlns:a14="http://schemas.microsoft.com/office/drawing/2010/main" val="0"/>
              </a:ext>
            </a:extLst>
          </a:blip>
          <a:srcRect l="9543" t="2786" r="5179" b="2815"/>
          <a:stretch/>
        </p:blipFill>
        <p:spPr>
          <a:xfrm>
            <a:off x="8126993" y="3267018"/>
            <a:ext cx="2325766" cy="3133782"/>
          </a:xfrm>
          <a:prstGeom prst="rect">
            <a:avLst/>
          </a:prstGeom>
        </p:spPr>
      </p:pic>
      <p:sp>
        <p:nvSpPr>
          <p:cNvPr id="25" name="テキスト ボックス 24"/>
          <p:cNvSpPr txBox="1"/>
          <p:nvPr/>
        </p:nvSpPr>
        <p:spPr>
          <a:xfrm>
            <a:off x="749509" y="3891724"/>
            <a:ext cx="9054058" cy="2893100"/>
          </a:xfrm>
          <a:prstGeom prst="rect">
            <a:avLst/>
          </a:prstGeom>
          <a:noFill/>
        </p:spPr>
        <p:txBody>
          <a:bodyPr wrap="square" rtlCol="0">
            <a:spAutoFit/>
          </a:bodyPr>
          <a:lstStyle/>
          <a:p>
            <a:r>
              <a:rPr lang="ja-JP" altLang="ja-JP" sz="1400" dirty="0">
                <a:latin typeface="Meiryo" charset="-128"/>
                <a:ea typeface="Meiryo" charset="-128"/>
                <a:cs typeface="Meiryo" charset="-128"/>
              </a:rPr>
              <a:t>江戸時代の初期、キリシタンへの迫害（はくがい）が強まる</a:t>
            </a:r>
            <a:r>
              <a:rPr lang="ja-JP" altLang="en-US" sz="1400" dirty="0">
                <a:latin typeface="Meiryo" charset="-128"/>
                <a:ea typeface="Meiryo" charset="-128"/>
                <a:cs typeface="Meiryo" charset="-128"/>
              </a:rPr>
              <a:t>なか</a:t>
            </a:r>
            <a:r>
              <a:rPr lang="ja-JP" altLang="ja-JP" sz="1400" dirty="0">
                <a:latin typeface="Meiryo" charset="-128"/>
                <a:ea typeface="Meiryo" charset="-128"/>
                <a:cs typeface="Meiryo" charset="-128"/>
              </a:rPr>
              <a:t>、外海（そとめ）、浦上（うらがみ）、天草（あまくさ）などの信徒たちは幕府に見つからないように表社会では仏教徒（ぶっきょうと）として生活し、心の中でキリスト教を信仰しました。これが潜伏（せんぷく）キリシタンです。仏像や観音様（かんのんさま）をマリアに見立てたり、その地域（ちいき）の言葉で祈りをとなえたり、それぞれに信仰のかたちをつくっていったのです。</a:t>
            </a:r>
            <a:endParaRPr lang="en-US" altLang="ja-JP" sz="1400" dirty="0">
              <a:latin typeface="Meiryo" charset="-128"/>
              <a:ea typeface="Meiryo" charset="-128"/>
              <a:cs typeface="Meiryo" charset="-128"/>
            </a:endParaRPr>
          </a:p>
          <a:p>
            <a:endParaRPr lang="en-US"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江戸時代後期には外海（そとめ）地方にいたキリシタンたちが五島列島（ごとうれっとう）に流れ住み、新しく潜伏キリシタンの村をつくっていきました。明治になって信仰が自由になっても、このようなかたち</a:t>
            </a:r>
            <a:r>
              <a:rPr lang="ja-JP" altLang="en-US" sz="1400" dirty="0">
                <a:latin typeface="Meiryo" charset="-128"/>
                <a:ea typeface="Meiryo" charset="-128"/>
                <a:cs typeface="Meiryo" charset="-128"/>
              </a:rPr>
              <a:t>をつないだ</a:t>
            </a:r>
            <a:r>
              <a:rPr lang="ja-JP" altLang="ja-JP" sz="1400" dirty="0">
                <a:latin typeface="Meiryo" charset="-128"/>
                <a:ea typeface="Meiryo" charset="-128"/>
                <a:cs typeface="Meiryo" charset="-128"/>
              </a:rPr>
              <a:t>人々を、隠（かく）れキリシタンと呼んでいます。</a:t>
            </a:r>
          </a:p>
          <a:p>
            <a:r>
              <a:rPr lang="en-US" altLang="ja-JP" sz="1400" dirty="0">
                <a:latin typeface="Meiryo" charset="-128"/>
                <a:ea typeface="Meiryo" charset="-128"/>
                <a:cs typeface="Meiryo" charset="-128"/>
              </a:rPr>
              <a:t> </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隠（かく）れキリシタンの祈りの言葉で有名なものは</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口伝えで平戸島に残る「オラショ」。キリシタン用語で祈りの意味です。平戸島では洗礼などに使う聖水（せいすい）を取る“お水取り”という儀式（ぎしき）を、この島</a:t>
            </a:r>
            <a:r>
              <a:rPr lang="ja-JP" altLang="en-US" sz="1400" dirty="0">
                <a:latin typeface="Meiryo" charset="-128"/>
                <a:ea typeface="Meiryo" charset="-128"/>
                <a:cs typeface="Meiryo" charset="-128"/>
              </a:rPr>
              <a:t>だけ</a:t>
            </a:r>
            <a:r>
              <a:rPr lang="ja-JP" altLang="ja-JP" sz="1400" dirty="0">
                <a:latin typeface="Meiryo" charset="-128"/>
                <a:ea typeface="Meiryo" charset="-128"/>
                <a:cs typeface="Meiryo" charset="-128"/>
              </a:rPr>
              <a:t>のならわしとして今に伝えています。 </a:t>
            </a:r>
          </a:p>
        </p:txBody>
      </p:sp>
    </p:spTree>
    <p:extLst>
      <p:ext uri="{BB962C8B-B14F-4D97-AF65-F5344CB8AC3E}">
        <p14:creationId xmlns:p14="http://schemas.microsoft.com/office/powerpoint/2010/main" val="63116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52" name="テキスト ボックス 51"/>
          <p:cNvSpPr txBox="1"/>
          <p:nvPr/>
        </p:nvSpPr>
        <p:spPr>
          <a:xfrm>
            <a:off x="1543987" y="4356579"/>
            <a:ext cx="8244590" cy="2462213"/>
          </a:xfrm>
          <a:prstGeom prst="rect">
            <a:avLst/>
          </a:prstGeom>
          <a:noFill/>
        </p:spPr>
        <p:txBody>
          <a:bodyPr wrap="square" rtlCol="0">
            <a:spAutoFit/>
          </a:bodyPr>
          <a:lstStyle/>
          <a:p>
            <a:r>
              <a:rPr lang="ja-JP" altLang="ja-JP" sz="1400" dirty="0">
                <a:latin typeface="Meiryo" charset="-128"/>
                <a:ea typeface="Meiryo" charset="-128"/>
                <a:cs typeface="Meiryo" charset="-128"/>
              </a:rPr>
              <a:t>アメリカからやってきた黒船だけではなく、さまざまな国から開国（かいこく―鎖国をやめること）をせまられた日本。ローマ教皇は日本の開国が近いとして再び、宣教師を送りはじめます。</a:t>
            </a:r>
            <a:endParaRPr lang="en-US" altLang="ja-JP" sz="1400" dirty="0">
              <a:latin typeface="Meiryo" charset="-128"/>
              <a:ea typeface="Meiryo" charset="-128"/>
              <a:cs typeface="Meiryo" charset="-128"/>
            </a:endParaRPr>
          </a:p>
          <a:p>
            <a:endParaRPr lang="en-US"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日仏修好条約（に</a:t>
            </a:r>
            <a:r>
              <a:rPr lang="ja-JP" altLang="en-US" sz="1400" dirty="0">
                <a:latin typeface="Meiryo" charset="-128"/>
                <a:ea typeface="Meiryo" charset="-128"/>
                <a:cs typeface="Meiryo" charset="-128"/>
              </a:rPr>
              <a:t>ち</a:t>
            </a:r>
            <a:r>
              <a:rPr lang="ja-JP" altLang="ja-JP" sz="1400" dirty="0">
                <a:latin typeface="Meiryo" charset="-128"/>
                <a:ea typeface="Meiryo" charset="-128"/>
                <a:cs typeface="Meiryo" charset="-128"/>
              </a:rPr>
              <a:t>ふつしゅうこうじょうやく）がむすばれると、長崎にはフランス人が住むようになり、その人たちの礼拝（れいはい</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のために</a:t>
            </a:r>
            <a:r>
              <a:rPr lang="en-US" altLang="ja-JP" sz="1400" dirty="0">
                <a:latin typeface="Meiryo" charset="-128"/>
                <a:ea typeface="Meiryo" charset="-128"/>
                <a:cs typeface="Meiryo" charset="-128"/>
              </a:rPr>
              <a:t>1865</a:t>
            </a:r>
            <a:r>
              <a:rPr lang="ja-JP" altLang="ja-JP" sz="1400" dirty="0">
                <a:latin typeface="Meiryo" charset="-128"/>
                <a:ea typeface="Meiryo" charset="-128"/>
                <a:cs typeface="Meiryo" charset="-128"/>
              </a:rPr>
              <a:t>年、長崎の南山手にフランス寺―大浦天主堂が建てられました。お堂の正面には漢字で「天主堂」と書かれていて、十字架が架（か）けられました。</a:t>
            </a:r>
            <a:endParaRPr lang="en-US" altLang="ja-JP" sz="1400" dirty="0">
              <a:latin typeface="Meiryo" charset="-128"/>
              <a:ea typeface="Meiryo" charset="-128"/>
              <a:cs typeface="Meiryo" charset="-128"/>
            </a:endParaRPr>
          </a:p>
          <a:p>
            <a:endParaRPr lang="en-US"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日本人にはまだ信仰の自由はなかったのですが、一</a:t>
            </a:r>
            <a:r>
              <a:rPr lang="ja-JP" altLang="en-US" sz="1400" dirty="0">
                <a:latin typeface="Meiryo" charset="-128"/>
                <a:ea typeface="Meiryo" charset="-128"/>
                <a:cs typeface="Meiryo" charset="-128"/>
              </a:rPr>
              <a:t>カ月</a:t>
            </a:r>
            <a:r>
              <a:rPr lang="ja-JP" altLang="ja-JP" sz="1400" dirty="0">
                <a:latin typeface="Meiryo" charset="-128"/>
                <a:ea typeface="Meiryo" charset="-128"/>
                <a:cs typeface="Meiryo" charset="-128"/>
              </a:rPr>
              <a:t>後、一人の女性が来て、神父（しんぷ）に「マリアの像はどこですか？」とたずねました。浦上の潜伏（せんぷく）キリシタンと神父とが出会った瞬間（しゅんかん）でした。禁止されてから</a:t>
            </a:r>
            <a:r>
              <a:rPr lang="en-US" altLang="ja-JP" sz="1400" dirty="0">
                <a:latin typeface="Meiryo" charset="-128"/>
                <a:ea typeface="Meiryo" charset="-128"/>
                <a:cs typeface="Meiryo" charset="-128"/>
              </a:rPr>
              <a:t>250</a:t>
            </a:r>
            <a:r>
              <a:rPr lang="ja-JP" altLang="ja-JP" sz="1400" dirty="0">
                <a:latin typeface="Meiryo" charset="-128"/>
                <a:ea typeface="Meiryo" charset="-128"/>
                <a:cs typeface="Meiryo" charset="-128"/>
              </a:rPr>
              <a:t>年後…宗教史上に大きく伝えられる奇跡（きせき）の「信徒発見」です。</a:t>
            </a:r>
          </a:p>
        </p:txBody>
      </p:sp>
      <p:sp>
        <p:nvSpPr>
          <p:cNvPr id="56" name="テキスト ボックス 55"/>
          <p:cNvSpPr txBox="1"/>
          <p:nvPr/>
        </p:nvSpPr>
        <p:spPr>
          <a:xfrm>
            <a:off x="3052519" y="971550"/>
            <a:ext cx="4629874"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幕末の開国（かいこく）に</a:t>
            </a:r>
            <a:r>
              <a:rPr lang="ja-JP" altLang="ja-JP" sz="1400" b="1" u="sng">
                <a:solidFill>
                  <a:srgbClr val="C00000"/>
                </a:solidFill>
                <a:latin typeface="Meiryo" charset="-128"/>
                <a:ea typeface="Meiryo" charset="-128"/>
                <a:cs typeface="Meiryo" charset="-128"/>
              </a:rPr>
              <a:t>よって迎えた「</a:t>
            </a:r>
            <a:r>
              <a:rPr lang="ja-JP" altLang="ja-JP" sz="1400" b="1" u="sng" dirty="0">
                <a:solidFill>
                  <a:srgbClr val="C00000"/>
                </a:solidFill>
                <a:latin typeface="Meiryo" charset="-128"/>
                <a:ea typeface="Meiryo" charset="-128"/>
                <a:cs typeface="Meiryo" charset="-128"/>
              </a:rPr>
              <a:t>信徒発見」</a:t>
            </a:r>
            <a:endParaRPr lang="ja-JP" altLang="ja-JP" sz="1400" dirty="0">
              <a:solidFill>
                <a:srgbClr val="C00000"/>
              </a:solidFill>
              <a:latin typeface="Meiryo" charset="-128"/>
              <a:ea typeface="Meiryo" charset="-128"/>
              <a:cs typeface="Meiryo" charset="-128"/>
            </a:endParaRPr>
          </a:p>
        </p:txBody>
      </p:sp>
      <p:sp>
        <p:nvSpPr>
          <p:cNvPr id="30" name="テキスト ボックス 29"/>
          <p:cNvSpPr txBox="1"/>
          <p:nvPr/>
        </p:nvSpPr>
        <p:spPr>
          <a:xfrm>
            <a:off x="4838614" y="4010762"/>
            <a:ext cx="809683" cy="230832"/>
          </a:xfrm>
          <a:prstGeom prst="rect">
            <a:avLst/>
          </a:prstGeom>
          <a:noFill/>
        </p:spPr>
        <p:txBody>
          <a:bodyPr wrap="square" rtlCol="0">
            <a:spAutoFit/>
          </a:bodyPr>
          <a:lstStyle/>
          <a:p>
            <a:r>
              <a:rPr lang="ja-JP" altLang="en-US" sz="900">
                <a:latin typeface="Meiryo" charset="-128"/>
                <a:ea typeface="Meiryo" charset="-128"/>
                <a:cs typeface="Meiryo" charset="-128"/>
              </a:rPr>
              <a:t>大浦天主堂</a:t>
            </a:r>
            <a:endParaRPr lang="ja-JP" altLang="ja-JP" sz="900" dirty="0">
              <a:latin typeface="Meiryo" charset="-128"/>
              <a:ea typeface="Meiryo" charset="-128"/>
              <a:cs typeface="Meiryo"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958" y="1293037"/>
            <a:ext cx="4089296" cy="2726197"/>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8811" t="10430" r="9054" b="6644"/>
          <a:stretch/>
        </p:blipFill>
        <p:spPr>
          <a:xfrm rot="487548">
            <a:off x="7931668" y="2522634"/>
            <a:ext cx="2260600" cy="1727200"/>
          </a:xfrm>
          <a:prstGeom prst="rect">
            <a:avLst/>
          </a:prstGeom>
        </p:spPr>
      </p:pic>
    </p:spTree>
    <p:extLst>
      <p:ext uri="{BB962C8B-B14F-4D97-AF65-F5344CB8AC3E}">
        <p14:creationId xmlns:p14="http://schemas.microsoft.com/office/powerpoint/2010/main" val="173502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22" name="テキスト ボックス 21"/>
          <p:cNvSpPr txBox="1"/>
          <p:nvPr/>
        </p:nvSpPr>
        <p:spPr>
          <a:xfrm>
            <a:off x="131736" y="3354536"/>
            <a:ext cx="5654467" cy="1169551"/>
          </a:xfrm>
          <a:prstGeom prst="rect">
            <a:avLst/>
          </a:prstGeom>
          <a:noFill/>
        </p:spPr>
        <p:txBody>
          <a:bodyPr wrap="square" rtlCol="0">
            <a:spAutoFit/>
          </a:bodyPr>
          <a:lstStyle/>
          <a:p>
            <a:r>
              <a:rPr lang="ja-JP" altLang="ja-JP" sz="1400" dirty="0">
                <a:latin typeface="Meiryo" charset="-128"/>
                <a:ea typeface="Meiryo" charset="-128"/>
                <a:cs typeface="Meiryo" charset="-128"/>
              </a:rPr>
              <a:t>明治時代になっても、キリシタン弾圧は続きました。「信仰の自由がない国は野蛮（やばん）な国である」と外国からも多くの非難（ひなん）をあびました。これをうけて</a:t>
            </a:r>
            <a:r>
              <a:rPr lang="en-US" altLang="ja-JP" sz="1400" dirty="0">
                <a:latin typeface="Meiryo" charset="-128"/>
                <a:ea typeface="Meiryo" charset="-128"/>
                <a:cs typeface="Meiryo" charset="-128"/>
              </a:rPr>
              <a:t>1873</a:t>
            </a:r>
            <a:r>
              <a:rPr lang="ja-JP" altLang="ja-JP" sz="1400" dirty="0">
                <a:latin typeface="Meiryo" charset="-128"/>
                <a:ea typeface="Meiryo" charset="-128"/>
                <a:cs typeface="Meiryo" charset="-128"/>
              </a:rPr>
              <a:t>年、明治政府はようやく禁教令を解（と）きました。そして出津教会や大野教会など長崎には数多くの教会が建てられました。</a:t>
            </a:r>
          </a:p>
        </p:txBody>
      </p:sp>
      <p:sp>
        <p:nvSpPr>
          <p:cNvPr id="23" name="テキスト ボックス 22"/>
          <p:cNvSpPr txBox="1"/>
          <p:nvPr/>
        </p:nvSpPr>
        <p:spPr>
          <a:xfrm>
            <a:off x="2210018" y="971550"/>
            <a:ext cx="1792524"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禁教令をかいじょ</a:t>
            </a:r>
            <a:endParaRPr lang="ja-JP" altLang="ja-JP" sz="1400" dirty="0">
              <a:solidFill>
                <a:srgbClr val="C00000"/>
              </a:solidFill>
              <a:latin typeface="Meiryo" charset="-128"/>
              <a:ea typeface="Meiryo" charset="-128"/>
              <a:cs typeface="Meiryo" charset="-128"/>
            </a:endParaRPr>
          </a:p>
        </p:txBody>
      </p:sp>
      <p:sp>
        <p:nvSpPr>
          <p:cNvPr id="20" name="角丸四角形 19"/>
          <p:cNvSpPr/>
          <p:nvPr/>
        </p:nvSpPr>
        <p:spPr>
          <a:xfrm>
            <a:off x="5891514" y="971550"/>
            <a:ext cx="4688456" cy="6475901"/>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891514" y="1051750"/>
            <a:ext cx="3828925" cy="830997"/>
          </a:xfrm>
          <a:prstGeom prst="rect">
            <a:avLst/>
          </a:prstGeom>
          <a:noFill/>
        </p:spPr>
        <p:txBody>
          <a:bodyPr wrap="square" rtlCol="0">
            <a:spAutoFit/>
          </a:bodyPr>
          <a:lstStyle/>
          <a:p>
            <a:r>
              <a:rPr lang="ja-JP" altLang="ja-JP" sz="1540" b="1" dirty="0">
                <a:latin typeface="Meiryo" charset="-128"/>
                <a:ea typeface="Meiryo" charset="-128"/>
                <a:cs typeface="Meiryo" charset="-128"/>
              </a:rPr>
              <a:t>自分の財産</a:t>
            </a:r>
            <a:r>
              <a:rPr lang="en-US" altLang="ja-JP" sz="1540" b="1" dirty="0">
                <a:latin typeface="Meiryo" charset="-128"/>
                <a:ea typeface="Meiryo" charset="-128"/>
                <a:cs typeface="Meiryo" charset="-128"/>
              </a:rPr>
              <a:t>(</a:t>
            </a:r>
            <a:r>
              <a:rPr lang="ja-JP" altLang="ja-JP" sz="1540" b="1" dirty="0">
                <a:latin typeface="Meiryo" charset="-128"/>
                <a:ea typeface="Meiryo" charset="-128"/>
                <a:cs typeface="Meiryo" charset="-128"/>
              </a:rPr>
              <a:t>ざいさん</a:t>
            </a:r>
            <a:r>
              <a:rPr lang="en-US" altLang="ja-JP" sz="1540" b="1" dirty="0">
                <a:latin typeface="Meiryo" charset="-128"/>
                <a:ea typeface="Meiryo" charset="-128"/>
                <a:cs typeface="Meiryo" charset="-128"/>
              </a:rPr>
              <a:t>)</a:t>
            </a:r>
            <a:r>
              <a:rPr lang="ja-JP" altLang="ja-JP" sz="1540" b="1" dirty="0">
                <a:latin typeface="Meiryo" charset="-128"/>
                <a:ea typeface="Meiryo" charset="-128"/>
                <a:cs typeface="Meiryo" charset="-128"/>
              </a:rPr>
              <a:t>を</a:t>
            </a:r>
            <a:r>
              <a:rPr lang="ja-JP" altLang="en-US" sz="1540" b="1" dirty="0">
                <a:latin typeface="Meiryo" charset="-128"/>
                <a:ea typeface="Meiryo" charset="-128"/>
                <a:cs typeface="Meiryo" charset="-128"/>
              </a:rPr>
              <a:t>な</a:t>
            </a:r>
            <a:r>
              <a:rPr lang="ja-JP" altLang="ja-JP" sz="1540" b="1" dirty="0">
                <a:latin typeface="Meiryo" charset="-128"/>
                <a:ea typeface="Meiryo" charset="-128"/>
                <a:cs typeface="Meiryo" charset="-128"/>
              </a:rPr>
              <a:t>げ</a:t>
            </a:r>
            <a:r>
              <a:rPr lang="ja-JP" altLang="en-US" sz="1540" b="1" dirty="0">
                <a:latin typeface="Meiryo" charset="-128"/>
                <a:ea typeface="Meiryo" charset="-128"/>
                <a:cs typeface="Meiryo" charset="-128"/>
              </a:rPr>
              <a:t>う</a:t>
            </a:r>
            <a:r>
              <a:rPr lang="ja-JP" altLang="ja-JP" sz="1540" b="1" dirty="0">
                <a:latin typeface="Meiryo" charset="-128"/>
                <a:ea typeface="Meiryo" charset="-128"/>
                <a:cs typeface="Meiryo" charset="-128"/>
              </a:rPr>
              <a:t>ち、</a:t>
            </a:r>
            <a:endParaRPr lang="en-US" altLang="ja-JP" sz="1540" b="1" dirty="0">
              <a:latin typeface="Meiryo" charset="-128"/>
              <a:ea typeface="Meiryo" charset="-128"/>
              <a:cs typeface="Meiryo" charset="-128"/>
            </a:endParaRPr>
          </a:p>
          <a:p>
            <a:r>
              <a:rPr lang="ja-JP" altLang="ja-JP" sz="1540" b="1" dirty="0">
                <a:latin typeface="Meiryo" charset="-128"/>
                <a:ea typeface="Meiryo" charset="-128"/>
                <a:cs typeface="Meiryo" charset="-128"/>
              </a:rPr>
              <a:t>外海の（そとめ）信者のために尽くした</a:t>
            </a:r>
            <a:endParaRPr lang="en-US" altLang="ja-JP" sz="1540" b="1" dirty="0">
              <a:latin typeface="Meiryo" charset="-128"/>
              <a:ea typeface="Meiryo" charset="-128"/>
              <a:cs typeface="Meiryo" charset="-128"/>
            </a:endParaRPr>
          </a:p>
          <a:p>
            <a:r>
              <a:rPr lang="ja-JP" altLang="ja-JP" sz="1540" b="1" dirty="0">
                <a:latin typeface="Meiryo" charset="-128"/>
                <a:ea typeface="Meiryo" charset="-128"/>
                <a:cs typeface="Meiryo" charset="-128"/>
              </a:rPr>
              <a:t>ド・ロ神父の生涯（しょうがい）</a:t>
            </a:r>
          </a:p>
        </p:txBody>
      </p:sp>
      <p:sp>
        <p:nvSpPr>
          <p:cNvPr id="25" name="テキスト ボックス 24"/>
          <p:cNvSpPr txBox="1"/>
          <p:nvPr/>
        </p:nvSpPr>
        <p:spPr>
          <a:xfrm>
            <a:off x="5980642" y="4955123"/>
            <a:ext cx="4422532" cy="1815882"/>
          </a:xfrm>
          <a:prstGeom prst="rect">
            <a:avLst/>
          </a:prstGeom>
          <a:noFill/>
        </p:spPr>
        <p:txBody>
          <a:bodyPr wrap="square" rtlCol="0">
            <a:spAutoFit/>
          </a:bodyPr>
          <a:lstStyle/>
          <a:p>
            <a:r>
              <a:rPr lang="en-US" altLang="ja-JP" sz="1400" dirty="0">
                <a:latin typeface="Meiryo" charset="-128"/>
                <a:ea typeface="Meiryo" charset="-128"/>
                <a:cs typeface="Meiryo" charset="-128"/>
              </a:rPr>
              <a:t>1840</a:t>
            </a:r>
            <a:r>
              <a:rPr lang="ja-JP" altLang="ja-JP" sz="1400" dirty="0">
                <a:latin typeface="Meiryo" charset="-128"/>
                <a:ea typeface="Meiryo" charset="-128"/>
                <a:cs typeface="Meiryo" charset="-128"/>
              </a:rPr>
              <a:t>年、フランスヴォスロール村に生まれ、</a:t>
            </a:r>
            <a:r>
              <a:rPr lang="en-US" altLang="ja-JP" sz="1400" dirty="0">
                <a:latin typeface="Meiryo" charset="-128"/>
                <a:ea typeface="Meiryo" charset="-128"/>
                <a:cs typeface="Meiryo" charset="-128"/>
              </a:rPr>
              <a:t>1863</a:t>
            </a:r>
            <a:r>
              <a:rPr lang="ja-JP" altLang="ja-JP" sz="1400" dirty="0">
                <a:latin typeface="Meiryo" charset="-128"/>
                <a:ea typeface="Meiryo" charset="-128"/>
                <a:cs typeface="Meiryo" charset="-128"/>
              </a:rPr>
              <a:t>年に来日し、</a:t>
            </a:r>
            <a:r>
              <a:rPr lang="en-US" altLang="ja-JP" sz="1400" dirty="0">
                <a:latin typeface="Meiryo" charset="-128"/>
                <a:ea typeface="Meiryo" charset="-128"/>
                <a:cs typeface="Meiryo" charset="-128"/>
              </a:rPr>
              <a:t>1868</a:t>
            </a:r>
            <a:r>
              <a:rPr lang="ja-JP" altLang="ja-JP" sz="1400" dirty="0">
                <a:latin typeface="Meiryo" charset="-128"/>
                <a:ea typeface="Meiryo" charset="-128"/>
                <a:cs typeface="Meiryo" charset="-128"/>
              </a:rPr>
              <a:t>年に長崎（大浦天主堂）に来た</a:t>
            </a:r>
            <a:r>
              <a:rPr lang="ja-JP" altLang="en-US" sz="1400" dirty="0">
                <a:latin typeface="Meiryo" charset="-128"/>
                <a:ea typeface="Meiryo" charset="-128"/>
                <a:cs typeface="Meiryo" charset="-128"/>
              </a:rPr>
              <a:t>のち</a:t>
            </a:r>
            <a:r>
              <a:rPr lang="ja-JP" altLang="ja-JP" sz="1400" dirty="0">
                <a:latin typeface="Meiryo" charset="-128"/>
                <a:ea typeface="Meiryo" charset="-128"/>
                <a:cs typeface="Meiryo" charset="-128"/>
              </a:rPr>
              <a:t>、</a:t>
            </a:r>
            <a:r>
              <a:rPr lang="en-US" altLang="ja-JP" sz="1400" dirty="0">
                <a:latin typeface="Meiryo" charset="-128"/>
                <a:ea typeface="Meiryo" charset="-128"/>
                <a:cs typeface="Meiryo" charset="-128"/>
              </a:rPr>
              <a:t>1879</a:t>
            </a:r>
            <a:r>
              <a:rPr lang="ja-JP" altLang="ja-JP" sz="1400" dirty="0">
                <a:latin typeface="Meiryo" charset="-128"/>
                <a:ea typeface="Meiryo" charset="-128"/>
                <a:cs typeface="Meiryo" charset="-128"/>
              </a:rPr>
              <a:t>年に外海（そとめ）に司祭（しさい）として赴任（ふにん）しました。宣教をはじめ、社会福祉、農業開発などに力を尽くしました。そして</a:t>
            </a:r>
            <a:r>
              <a:rPr lang="en-US" altLang="ja-JP" sz="1400" dirty="0">
                <a:latin typeface="Meiryo" charset="-128"/>
                <a:ea typeface="Meiryo" charset="-128"/>
                <a:cs typeface="Meiryo" charset="-128"/>
              </a:rPr>
              <a:t>74</a:t>
            </a:r>
            <a:r>
              <a:rPr lang="ja-JP" altLang="ja-JP" sz="1400" dirty="0">
                <a:latin typeface="Meiryo" charset="-128"/>
                <a:ea typeface="Meiryo" charset="-128"/>
                <a:cs typeface="Meiryo" charset="-128"/>
              </a:rPr>
              <a:t>歳の生涯（しょうがい）を終えるまで一度もふるさとに帰ることなく、自分の財産と身（み）につけた学問、技術のすべてをこの地にささげました。 </a:t>
            </a:r>
          </a:p>
        </p:txBody>
      </p:sp>
      <p:sp>
        <p:nvSpPr>
          <p:cNvPr id="27" name="テキスト ボックス 26"/>
          <p:cNvSpPr txBox="1"/>
          <p:nvPr/>
        </p:nvSpPr>
        <p:spPr>
          <a:xfrm>
            <a:off x="8091847" y="4324032"/>
            <a:ext cx="2311327" cy="400110"/>
          </a:xfrm>
          <a:prstGeom prst="rect">
            <a:avLst/>
          </a:prstGeom>
          <a:noFill/>
        </p:spPr>
        <p:txBody>
          <a:bodyPr wrap="square" rtlCol="0">
            <a:spAutoFit/>
          </a:bodyPr>
          <a:lstStyle/>
          <a:p>
            <a:r>
              <a:rPr lang="ja-JP" altLang="en-US" sz="1000" dirty="0">
                <a:latin typeface="Meiryo" charset="-128"/>
                <a:ea typeface="Meiryo" charset="-128"/>
                <a:cs typeface="Meiryo" charset="-128"/>
              </a:rPr>
              <a:t>長崎市ド・ロ神父記念館にたたずむ</a:t>
            </a:r>
            <a:endParaRPr lang="en-US" altLang="ja-JP" sz="1000" dirty="0">
              <a:latin typeface="Meiryo" charset="-128"/>
              <a:ea typeface="Meiryo" charset="-128"/>
              <a:cs typeface="Meiryo" charset="-128"/>
            </a:endParaRPr>
          </a:p>
          <a:p>
            <a:r>
              <a:rPr lang="ja-JP" altLang="en-US" sz="1000" dirty="0">
                <a:latin typeface="Meiryo" charset="-128"/>
                <a:ea typeface="Meiryo" charset="-128"/>
                <a:cs typeface="Meiryo" charset="-128"/>
              </a:rPr>
              <a:t>ド・ロ神父像</a:t>
            </a:r>
            <a:endParaRPr lang="ja-JP" altLang="ja-JP" sz="1000" dirty="0">
              <a:latin typeface="Meiryo" charset="-128"/>
              <a:ea typeface="Meiryo" charset="-128"/>
              <a:cs typeface="Meiryo"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0641" y="1880912"/>
            <a:ext cx="2111206" cy="290574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58" y="1304718"/>
            <a:ext cx="2719874" cy="1813249"/>
          </a:xfrm>
          <a:prstGeom prst="rect">
            <a:avLst/>
          </a:prstGeom>
        </p:spPr>
      </p:pic>
      <p:sp>
        <p:nvSpPr>
          <p:cNvPr id="18" name="テキスト ボックス 17"/>
          <p:cNvSpPr txBox="1"/>
          <p:nvPr/>
        </p:nvSpPr>
        <p:spPr>
          <a:xfrm>
            <a:off x="1516478" y="3088920"/>
            <a:ext cx="809683" cy="230832"/>
          </a:xfrm>
          <a:prstGeom prst="rect">
            <a:avLst/>
          </a:prstGeom>
          <a:noFill/>
        </p:spPr>
        <p:txBody>
          <a:bodyPr wrap="square" rtlCol="0">
            <a:spAutoFit/>
          </a:bodyPr>
          <a:lstStyle/>
          <a:p>
            <a:r>
              <a:rPr lang="ja-JP" altLang="en-US" sz="900" dirty="0">
                <a:latin typeface="Meiryo" charset="-128"/>
                <a:ea typeface="Meiryo" charset="-128"/>
                <a:cs typeface="Meiryo" charset="-128"/>
              </a:rPr>
              <a:t>出津教会堂</a:t>
            </a:r>
            <a:endParaRPr lang="ja-JP" altLang="ja-JP" sz="900" dirty="0">
              <a:latin typeface="Meiryo" charset="-128"/>
              <a:ea typeface="Meiryo" charset="-128"/>
              <a:cs typeface="Meiryo"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4358" y="1323049"/>
            <a:ext cx="2393223" cy="1794918"/>
          </a:xfrm>
          <a:prstGeom prst="rect">
            <a:avLst/>
          </a:prstGeom>
        </p:spPr>
      </p:pic>
      <p:sp>
        <p:nvSpPr>
          <p:cNvPr id="24" name="テキスト ボックス 23"/>
          <p:cNvSpPr txBox="1"/>
          <p:nvPr/>
        </p:nvSpPr>
        <p:spPr>
          <a:xfrm>
            <a:off x="4078080" y="3088920"/>
            <a:ext cx="809683" cy="230832"/>
          </a:xfrm>
          <a:prstGeom prst="rect">
            <a:avLst/>
          </a:prstGeom>
          <a:noFill/>
        </p:spPr>
        <p:txBody>
          <a:bodyPr wrap="square" rtlCol="0">
            <a:spAutoFit/>
          </a:bodyPr>
          <a:lstStyle/>
          <a:p>
            <a:r>
              <a:rPr lang="ja-JP" altLang="en-US" sz="900" dirty="0">
                <a:latin typeface="Meiryo" charset="-128"/>
                <a:ea typeface="Meiryo" charset="-128"/>
                <a:cs typeface="Meiryo" charset="-128"/>
              </a:rPr>
              <a:t>大野教会堂</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670" y="4588681"/>
            <a:ext cx="3679193" cy="2706499"/>
          </a:xfrm>
          <a:prstGeom prst="rect">
            <a:avLst/>
          </a:prstGeom>
        </p:spPr>
      </p:pic>
    </p:spTree>
    <p:extLst>
      <p:ext uri="{BB962C8B-B14F-4D97-AF65-F5344CB8AC3E}">
        <p14:creationId xmlns:p14="http://schemas.microsoft.com/office/powerpoint/2010/main" val="76314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0689" y="988371"/>
            <a:ext cx="5195235" cy="1268692"/>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長崎の世界遺産について学ぼう！</a:t>
            </a:r>
          </a:p>
        </p:txBody>
      </p:sp>
      <p:sp>
        <p:nvSpPr>
          <p:cNvPr id="26" name="テキスト ボックス 25"/>
          <p:cNvSpPr txBox="1"/>
          <p:nvPr/>
        </p:nvSpPr>
        <p:spPr>
          <a:xfrm>
            <a:off x="89381" y="474791"/>
            <a:ext cx="5026629"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長崎と天草地方の潜伏キリシタン関連遺産</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73620" y="1071262"/>
            <a:ext cx="5147116" cy="109260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キリスト教は</a:t>
            </a:r>
            <a:r>
              <a:rPr lang="en-US" altLang="ja-JP" sz="1300" dirty="0">
                <a:latin typeface="Meiryo UI" panose="020B0604030504040204" pitchFamily="50" charset="-128"/>
                <a:ea typeface="Meiryo UI" panose="020B0604030504040204" pitchFamily="50" charset="-128"/>
              </a:rPr>
              <a:t>16</a:t>
            </a:r>
            <a:r>
              <a:rPr lang="ja-JP" altLang="en-US" sz="1300" dirty="0">
                <a:latin typeface="Meiryo UI" panose="020B0604030504040204" pitchFamily="50" charset="-128"/>
                <a:ea typeface="Meiryo UI" panose="020B0604030504040204" pitchFamily="50" charset="-128"/>
              </a:rPr>
              <a:t>世紀中頃に西洋から日本に伝えられました。その中で長崎では、キリスト教の伝来と繁栄→激しい弾圧→</a:t>
            </a:r>
            <a:r>
              <a:rPr lang="en-US" altLang="ja-JP" sz="1300" dirty="0">
                <a:latin typeface="Meiryo UI" panose="020B0604030504040204" pitchFamily="50" charset="-128"/>
                <a:ea typeface="Meiryo UI" panose="020B0604030504040204" pitchFamily="50" charset="-128"/>
              </a:rPr>
              <a:t>250</a:t>
            </a:r>
            <a:r>
              <a:rPr lang="ja-JP" altLang="en-US" sz="1300" dirty="0">
                <a:latin typeface="Meiryo UI" panose="020B0604030504040204" pitchFamily="50" charset="-128"/>
                <a:ea typeface="Meiryo UI" panose="020B0604030504040204" pitchFamily="50" charset="-128"/>
              </a:rPr>
              <a:t>年もの潜伏→奇跡の復活という歴史をたどります。この世界的に見てもめずらしい布教の歴史を証明する教会や遺跡が長崎県内に多く残っています。</a:t>
            </a:r>
          </a:p>
        </p:txBody>
      </p:sp>
      <p:sp>
        <p:nvSpPr>
          <p:cNvPr id="31" name="テキスト ボックス 30"/>
          <p:cNvSpPr txBox="1"/>
          <p:nvPr/>
        </p:nvSpPr>
        <p:spPr>
          <a:xfrm>
            <a:off x="-1" y="2306957"/>
            <a:ext cx="5139159"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長崎と天草地方の潜伏キリシタン関連遺産／</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構成資産（長崎：</a:t>
            </a:r>
            <a:r>
              <a:rPr lang="en-US" altLang="ja-JP" sz="1600" b="1" dirty="0">
                <a:latin typeface="Meiryo UI" panose="020B0604030504040204" pitchFamily="50" charset="-128"/>
                <a:ea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rPr>
              <a:t>施設）</a:t>
            </a:r>
            <a:endParaRPr lang="en-US" altLang="ja-JP" sz="16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86962" y="3102133"/>
            <a:ext cx="3759738" cy="1754326"/>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1864</a:t>
            </a:r>
            <a:r>
              <a:rPr lang="ja-JP" altLang="en-US" sz="1200" dirty="0">
                <a:latin typeface="Meiryo UI" panose="020B0604030504040204" pitchFamily="50" charset="-128"/>
                <a:ea typeface="Meiryo UI" panose="020B0604030504040204" pitchFamily="50" charset="-128"/>
              </a:rPr>
              <a:t>年に建てられた現存する日本最古の木造ゴシック様式の天主堂です。</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聖人に捧げられたもので、殉教地・にしざかの丘に向かって建てられています。別名「フランス寺」とも呼ばれ、堂内では</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年前にフランスで作られたというステンドグラスから入り込む光の美しさに心を奪われます。玄関正面のマリア像は、</a:t>
            </a:r>
            <a:r>
              <a:rPr lang="en-US" altLang="ja-JP" sz="1200" dirty="0">
                <a:latin typeface="Meiryo UI" panose="020B0604030504040204" pitchFamily="50" charset="-128"/>
                <a:ea typeface="Meiryo UI" panose="020B0604030504040204" pitchFamily="50" charset="-128"/>
              </a:rPr>
              <a:t>250</a:t>
            </a:r>
            <a:r>
              <a:rPr lang="ja-JP" altLang="en-US" sz="1200" dirty="0">
                <a:latin typeface="Meiryo UI" panose="020B0604030504040204" pitchFamily="50" charset="-128"/>
                <a:ea typeface="Meiryo UI" panose="020B0604030504040204" pitchFamily="50" charset="-128"/>
              </a:rPr>
              <a:t>年の間潜伏していた信者が秘かにプチジャン神父に名乗り出たことを祈念して建てられたものです。</a:t>
            </a:r>
          </a:p>
        </p:txBody>
      </p:sp>
      <p:sp>
        <p:nvSpPr>
          <p:cNvPr id="36" name="テキスト ボックス 35"/>
          <p:cNvSpPr txBox="1"/>
          <p:nvPr/>
        </p:nvSpPr>
        <p:spPr>
          <a:xfrm>
            <a:off x="65414" y="2831483"/>
            <a:ext cx="3163923"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1. </a:t>
            </a:r>
            <a:r>
              <a:rPr lang="ja-JP" altLang="en-US" sz="1400" b="1" u="sng" dirty="0">
                <a:solidFill>
                  <a:srgbClr val="C00000"/>
                </a:solidFill>
                <a:latin typeface="Meiryo UI" panose="020B0604030504040204" pitchFamily="50" charset="-128"/>
                <a:ea typeface="Meiryo UI" panose="020B0604030504040204" pitchFamily="50" charset="-128"/>
              </a:rPr>
              <a:t>大浦天主堂と関連施設</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74157" y="5038870"/>
            <a:ext cx="3854370"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ド・ロ神父の設計・指導によって出津教会の巡回教会として</a:t>
            </a:r>
            <a:r>
              <a:rPr lang="en-US" altLang="ja-JP" sz="1200" dirty="0">
                <a:latin typeface="Meiryo UI" panose="020B0604030504040204" pitchFamily="50" charset="-128"/>
                <a:ea typeface="Meiryo UI" panose="020B0604030504040204" pitchFamily="50" charset="-128"/>
              </a:rPr>
              <a:t>1893</a:t>
            </a:r>
            <a:r>
              <a:rPr lang="ja-JP" altLang="en-US" sz="1200" dirty="0">
                <a:latin typeface="Meiryo UI" panose="020B0604030504040204" pitchFamily="50" charset="-128"/>
                <a:ea typeface="Meiryo UI" panose="020B0604030504040204" pitchFamily="50" charset="-128"/>
              </a:rPr>
              <a:t>年に建てられました。玄武石を外壁にした和瓦葺きの建物です。</a:t>
            </a:r>
          </a:p>
        </p:txBody>
      </p:sp>
      <p:sp>
        <p:nvSpPr>
          <p:cNvPr id="45" name="テキスト ボックス 44"/>
          <p:cNvSpPr txBox="1"/>
          <p:nvPr/>
        </p:nvSpPr>
        <p:spPr>
          <a:xfrm>
            <a:off x="75285" y="4775674"/>
            <a:ext cx="2516214"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2. </a:t>
            </a:r>
            <a:r>
              <a:rPr lang="ja-JP" altLang="en-US" sz="1400" b="1" u="sng" dirty="0">
                <a:solidFill>
                  <a:srgbClr val="C00000"/>
                </a:solidFill>
                <a:latin typeface="Meiryo UI" panose="020B0604030504040204" pitchFamily="50" charset="-128"/>
                <a:ea typeface="Meiryo UI" panose="020B0604030504040204" pitchFamily="50" charset="-128"/>
              </a:rPr>
              <a:t>大野教会堂</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86962" y="6449148"/>
            <a:ext cx="3759738"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奇跡の復活後の</a:t>
            </a:r>
            <a:r>
              <a:rPr lang="en-US" altLang="ja-JP" sz="1200" dirty="0">
                <a:latin typeface="Meiryo UI" panose="020B0604030504040204" pitchFamily="50" charset="-128"/>
                <a:ea typeface="Meiryo UI" panose="020B0604030504040204" pitchFamily="50" charset="-128"/>
              </a:rPr>
              <a:t>1882</a:t>
            </a:r>
            <a:r>
              <a:rPr lang="ja-JP" altLang="en-US" sz="1200" dirty="0">
                <a:latin typeface="Meiryo UI" panose="020B0604030504040204" pitchFamily="50" charset="-128"/>
                <a:ea typeface="Meiryo UI" panose="020B0604030504040204" pitchFamily="50" charset="-128"/>
              </a:rPr>
              <a:t>年に建てられました。旧出津救助院と旧鰯網工場の</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つの要素から構成されます。</a:t>
            </a:r>
          </a:p>
        </p:txBody>
      </p:sp>
      <p:sp>
        <p:nvSpPr>
          <p:cNvPr id="34" name="テキスト ボックス 33"/>
          <p:cNvSpPr txBox="1"/>
          <p:nvPr/>
        </p:nvSpPr>
        <p:spPr>
          <a:xfrm>
            <a:off x="65414" y="6178498"/>
            <a:ext cx="2324924"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3. </a:t>
            </a:r>
            <a:r>
              <a:rPr lang="ja-JP" altLang="en-US" sz="1400" b="1" u="sng" dirty="0">
                <a:solidFill>
                  <a:srgbClr val="C00000"/>
                </a:solidFill>
                <a:latin typeface="Meiryo UI" panose="020B0604030504040204" pitchFamily="50" charset="-128"/>
                <a:ea typeface="Meiryo UI" panose="020B0604030504040204" pitchFamily="50" charset="-128"/>
              </a:rPr>
              <a:t>出津教会堂と関連施設</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932075" y="2167917"/>
            <a:ext cx="3759738"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徳川幕府の治下で最大の反乱といわれる「島原・天草の一揆」の舞台となった原城。老若男女を問わず、一揆軍のほとんどが犠牲となりました。</a:t>
            </a:r>
          </a:p>
        </p:txBody>
      </p:sp>
      <p:sp>
        <p:nvSpPr>
          <p:cNvPr id="48" name="テキスト ボックス 47"/>
          <p:cNvSpPr txBox="1"/>
          <p:nvPr/>
        </p:nvSpPr>
        <p:spPr>
          <a:xfrm>
            <a:off x="5410527" y="1897267"/>
            <a:ext cx="2261097"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4. </a:t>
            </a:r>
            <a:r>
              <a:rPr lang="ja-JP" altLang="en-US" sz="1400" b="1" u="sng" dirty="0">
                <a:solidFill>
                  <a:srgbClr val="C00000"/>
                </a:solidFill>
                <a:latin typeface="Meiryo UI" panose="020B0604030504040204" pitchFamily="50" charset="-128"/>
                <a:ea typeface="Meiryo UI" panose="020B0604030504040204" pitchFamily="50" charset="-128"/>
              </a:rPr>
              <a:t>原城跡</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932075" y="3610798"/>
            <a:ext cx="3759738"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肥前西部で最大の勢力だったキリシタン大名・有馬氏の居城跡です。有馬氏はキリシタンを保護し、領民にもキリシタンになることを勧めました。</a:t>
            </a:r>
          </a:p>
        </p:txBody>
      </p:sp>
      <p:sp>
        <p:nvSpPr>
          <p:cNvPr id="54" name="テキスト ボックス 53"/>
          <p:cNvSpPr txBox="1"/>
          <p:nvPr/>
        </p:nvSpPr>
        <p:spPr>
          <a:xfrm>
            <a:off x="5410527" y="3340148"/>
            <a:ext cx="2599154"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5. </a:t>
            </a:r>
            <a:r>
              <a:rPr lang="ja-JP" altLang="en-US" sz="1400" b="1" u="sng" dirty="0">
                <a:solidFill>
                  <a:srgbClr val="C00000"/>
                </a:solidFill>
                <a:latin typeface="Meiryo UI" panose="020B0604030504040204" pitchFamily="50" charset="-128"/>
                <a:ea typeface="Meiryo UI" panose="020B0604030504040204" pitchFamily="50" charset="-128"/>
              </a:rPr>
              <a:t>日野江城跡</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932075" y="4955363"/>
            <a:ext cx="3759738"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五島列島の野首島に野首と船森の</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つのキリシタン部落がありました。迫害を受けたあと、信者たちが苦労しながら現教会堂を建てました。</a:t>
            </a:r>
          </a:p>
        </p:txBody>
      </p:sp>
      <p:sp>
        <p:nvSpPr>
          <p:cNvPr id="59" name="テキスト ボックス 58"/>
          <p:cNvSpPr txBox="1"/>
          <p:nvPr/>
        </p:nvSpPr>
        <p:spPr>
          <a:xfrm>
            <a:off x="5410527" y="4684713"/>
            <a:ext cx="3710324"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6. </a:t>
            </a:r>
            <a:r>
              <a:rPr lang="ja-JP" altLang="en-US" sz="1400" b="1" u="sng" dirty="0">
                <a:solidFill>
                  <a:srgbClr val="C00000"/>
                </a:solidFill>
                <a:latin typeface="Meiryo UI" panose="020B0604030504040204" pitchFamily="50" charset="-128"/>
                <a:ea typeface="Meiryo UI" panose="020B0604030504040204" pitchFamily="50" charset="-128"/>
              </a:rPr>
              <a:t>野崎島の野首・船森集落跡</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932075" y="6444844"/>
            <a:ext cx="3759738" cy="646331"/>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1919</a:t>
            </a:r>
            <a:r>
              <a:rPr lang="ja-JP" altLang="en-US" sz="1200" dirty="0">
                <a:latin typeface="Meiryo UI" panose="020B0604030504040204" pitchFamily="50" charset="-128"/>
                <a:ea typeface="Meiryo UI" panose="020B0604030504040204" pitchFamily="50" charset="-128"/>
              </a:rPr>
              <a:t>年に建てられた県内唯一の石造教会は、大崎神父の指導により、信者たちが身代をかけ、</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年もの歳月を費やし建てられたものです。</a:t>
            </a:r>
            <a:endParaRPr lang="en-US" altLang="ja-JP" sz="1200" dirty="0">
              <a:latin typeface="Meiryo" charset="-128"/>
              <a:ea typeface="Meiryo" charset="-128"/>
              <a:cs typeface="Meiryo" charset="-128"/>
            </a:endParaRPr>
          </a:p>
        </p:txBody>
      </p:sp>
      <p:sp>
        <p:nvSpPr>
          <p:cNvPr id="63" name="テキスト ボックス 62"/>
          <p:cNvSpPr txBox="1"/>
          <p:nvPr/>
        </p:nvSpPr>
        <p:spPr>
          <a:xfrm>
            <a:off x="5410527" y="6174194"/>
            <a:ext cx="2261097"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7. </a:t>
            </a:r>
            <a:r>
              <a:rPr lang="ja-JP" altLang="en-US" sz="1400" b="1" u="sng" dirty="0">
                <a:solidFill>
                  <a:srgbClr val="C00000"/>
                </a:solidFill>
                <a:latin typeface="Meiryo UI" panose="020B0604030504040204" pitchFamily="50" charset="-128"/>
                <a:ea typeface="Meiryo UI" panose="020B0604030504040204" pitchFamily="50" charset="-128"/>
              </a:rPr>
              <a:t>頭ヶ島天主堂</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7" y="3149432"/>
            <a:ext cx="1464900" cy="14649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20" y="5055965"/>
            <a:ext cx="1430177" cy="95345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20" y="6492874"/>
            <a:ext cx="1461300" cy="97420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901" y="5006144"/>
            <a:ext cx="1477655" cy="985103"/>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0901" y="6481971"/>
            <a:ext cx="1477655" cy="985103"/>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6854" y="3647926"/>
            <a:ext cx="1454133" cy="969422"/>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0891" y="2218698"/>
            <a:ext cx="1446057" cy="1084543"/>
          </a:xfrm>
          <a:prstGeom prst="rect">
            <a:avLst/>
          </a:prstGeom>
        </p:spPr>
      </p:pic>
    </p:spTree>
    <p:extLst>
      <p:ext uri="{BB962C8B-B14F-4D97-AF65-F5344CB8AC3E}">
        <p14:creationId xmlns:p14="http://schemas.microsoft.com/office/powerpoint/2010/main" val="1078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0689" y="988371"/>
            <a:ext cx="5195235" cy="2701776"/>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江戸時代唯一の、西洋に開かれた窓</a:t>
            </a:r>
          </a:p>
        </p:txBody>
      </p:sp>
      <p:sp>
        <p:nvSpPr>
          <p:cNvPr id="26" name="テキスト ボックス 25"/>
          <p:cNvSpPr txBox="1"/>
          <p:nvPr/>
        </p:nvSpPr>
        <p:spPr>
          <a:xfrm>
            <a:off x="89381" y="474791"/>
            <a:ext cx="2300957"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鎖国政策と出島の誕生</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390338" y="1071262"/>
            <a:ext cx="2930398" cy="2492990"/>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江戸幕府の時代、貿易の管理と金銀流出を防ぐため日本は「鎖国」体制のもとにありました。</a:t>
            </a:r>
            <a:r>
              <a:rPr lang="en-US" altLang="ja-JP" sz="1300" dirty="0">
                <a:latin typeface="Meiryo UI" panose="020B0604030504040204" pitchFamily="50" charset="-128"/>
                <a:ea typeface="Meiryo UI" panose="020B0604030504040204" pitchFamily="50" charset="-128"/>
              </a:rPr>
              <a:t>1616</a:t>
            </a:r>
            <a:r>
              <a:rPr lang="ja-JP" altLang="en-US" sz="1300" dirty="0">
                <a:latin typeface="Meiryo UI" panose="020B0604030504040204" pitchFamily="50" charset="-128"/>
                <a:ea typeface="Meiryo UI" panose="020B0604030504040204" pitchFamily="50" charset="-128"/>
              </a:rPr>
              <a:t>年には明朝以外の船の入港を長崎・平戸に限定。その後</a:t>
            </a:r>
            <a:r>
              <a:rPr lang="en-US" altLang="ja-JP" sz="1300" dirty="0">
                <a:latin typeface="Meiryo UI" panose="020B0604030504040204" pitchFamily="50" charset="-128"/>
                <a:ea typeface="Meiryo UI" panose="020B0604030504040204" pitchFamily="50" charset="-128"/>
              </a:rPr>
              <a:t>1641</a:t>
            </a:r>
            <a:r>
              <a:rPr lang="ja-JP" altLang="en-US" sz="1300" dirty="0">
                <a:latin typeface="Meiryo UI" panose="020B0604030504040204" pitchFamily="50" charset="-128"/>
                <a:ea typeface="Meiryo UI" panose="020B0604030504040204" pitchFamily="50" charset="-128"/>
              </a:rPr>
              <a:t>年には長崎平戸にある平戸オランダ商館が閉鎖され、幕末に至るまで中国・オランダなど外国船の入港は長崎のみに限定されました。</a:t>
            </a:r>
            <a:r>
              <a:rPr lang="en-US" altLang="ja-JP" sz="1300" dirty="0">
                <a:latin typeface="Meiryo UI" panose="020B0604030504040204" pitchFamily="50" charset="-128"/>
                <a:ea typeface="Meiryo UI" panose="020B0604030504040204" pitchFamily="50" charset="-128"/>
              </a:rPr>
              <a:t>1636</a:t>
            </a:r>
            <a:r>
              <a:rPr lang="ja-JP" altLang="en-US" sz="1300" dirty="0">
                <a:latin typeface="Meiryo UI" panose="020B0604030504040204" pitchFamily="50" charset="-128"/>
                <a:ea typeface="Meiryo UI" panose="020B0604030504040204" pitchFamily="50" charset="-128"/>
              </a:rPr>
              <a:t>年、幕府はキリスト教の布教を阻止するために、当時市内に住んでいたポルトガル人を収容する島をつくりました。これが出島です。</a:t>
            </a:r>
          </a:p>
        </p:txBody>
      </p:sp>
      <p:sp>
        <p:nvSpPr>
          <p:cNvPr id="31" name="テキスト ボックス 30"/>
          <p:cNvSpPr txBox="1"/>
          <p:nvPr/>
        </p:nvSpPr>
        <p:spPr>
          <a:xfrm>
            <a:off x="-1" y="3796188"/>
            <a:ext cx="513915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江戸時代、世界に開かれた唯一の窓「出島」</a:t>
            </a:r>
            <a:endParaRPr lang="en-US" altLang="ja-JP" sz="16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390338" y="4101883"/>
            <a:ext cx="2972076" cy="2308324"/>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1636</a:t>
            </a:r>
            <a:r>
              <a:rPr lang="ja-JP" altLang="en-US" sz="1200" dirty="0">
                <a:latin typeface="Meiryo UI" panose="020B0604030504040204" pitchFamily="50" charset="-128"/>
                <a:ea typeface="Meiryo UI" panose="020B0604030504040204" pitchFamily="50" charset="-128"/>
              </a:rPr>
              <a:t>年に築造され、</a:t>
            </a:r>
            <a:r>
              <a:rPr lang="en-US" altLang="ja-JP" sz="1200" dirty="0">
                <a:latin typeface="Meiryo UI" panose="020B0604030504040204" pitchFamily="50" charset="-128"/>
                <a:ea typeface="Meiryo UI" panose="020B0604030504040204" pitchFamily="50" charset="-128"/>
              </a:rPr>
              <a:t>1641</a:t>
            </a:r>
            <a:r>
              <a:rPr lang="ja-JP" altLang="en-US" sz="1200" dirty="0">
                <a:latin typeface="Meiryo UI" panose="020B0604030504040204" pitchFamily="50" charset="-128"/>
                <a:ea typeface="Meiryo UI" panose="020B0604030504040204" pitchFamily="50" charset="-128"/>
              </a:rPr>
              <a:t>年に平戸オランダ商館が移転された後、</a:t>
            </a:r>
            <a:r>
              <a:rPr lang="en-US" altLang="ja-JP" sz="1200" dirty="0">
                <a:latin typeface="Meiryo UI" panose="020B0604030504040204" pitchFamily="50" charset="-128"/>
                <a:ea typeface="Meiryo UI" panose="020B0604030504040204" pitchFamily="50" charset="-128"/>
              </a:rPr>
              <a:t>1859</a:t>
            </a:r>
            <a:r>
              <a:rPr lang="ja-JP" altLang="en-US" sz="1200" dirty="0">
                <a:latin typeface="Meiryo UI" panose="020B0604030504040204" pitchFamily="50" charset="-128"/>
                <a:ea typeface="Meiryo UI" panose="020B0604030504040204" pitchFamily="50" charset="-128"/>
              </a:rPr>
              <a:t>年に閉館されるまでの</a:t>
            </a:r>
            <a:r>
              <a:rPr lang="en-US" altLang="ja-JP" sz="1200" dirty="0">
                <a:latin typeface="Meiryo UI" panose="020B0604030504040204" pitchFamily="50" charset="-128"/>
                <a:ea typeface="Meiryo UI" panose="020B0604030504040204" pitchFamily="50" charset="-128"/>
              </a:rPr>
              <a:t>218</a:t>
            </a:r>
            <a:r>
              <a:rPr lang="ja-JP" altLang="en-US" sz="1200" dirty="0">
                <a:latin typeface="Meiryo UI" panose="020B0604030504040204" pitchFamily="50" charset="-128"/>
                <a:ea typeface="Meiryo UI" panose="020B0604030504040204" pitchFamily="50" charset="-128"/>
              </a:rPr>
              <a:t>年間に渡り、わが国で唯一西欧に開かれた窓として日本の近代化に大きな役割を果たしてきました。</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島内は奥行き約</a:t>
            </a:r>
            <a:r>
              <a:rPr lang="en-US" altLang="ja-JP" sz="1200" dirty="0">
                <a:latin typeface="Meiryo UI" panose="020B0604030504040204" pitchFamily="50" charset="-128"/>
                <a:ea typeface="Meiryo UI" panose="020B0604030504040204" pitchFamily="50" charset="-128"/>
              </a:rPr>
              <a:t>70m</a:t>
            </a:r>
            <a:r>
              <a:rPr lang="ja-JP" altLang="en-US" sz="1200" dirty="0">
                <a:latin typeface="Meiryo UI" panose="020B0604030504040204" pitchFamily="50" charset="-128"/>
                <a:ea typeface="Meiryo UI" panose="020B0604030504040204" pitchFamily="50" charset="-128"/>
              </a:rPr>
              <a:t>、長さ</a:t>
            </a:r>
            <a:r>
              <a:rPr lang="en-US" altLang="ja-JP" sz="1200" dirty="0">
                <a:latin typeface="Meiryo UI" panose="020B0604030504040204" pitchFamily="50" charset="-128"/>
                <a:ea typeface="Meiryo UI" panose="020B0604030504040204" pitchFamily="50" charset="-128"/>
              </a:rPr>
              <a:t>233m</a:t>
            </a:r>
            <a:r>
              <a:rPr lang="ja-JP" altLang="en-US" sz="1200" dirty="0">
                <a:latin typeface="Meiryo UI" panose="020B0604030504040204" pitchFamily="50" charset="-128"/>
                <a:ea typeface="Meiryo UI" panose="020B0604030504040204" pitchFamily="50" charset="-128"/>
              </a:rPr>
              <a:t>。決して広いとはいえないこの扇型の土地こそが、東と西の文化が出会う唯一の場所。貿易や密度の濃い文化の交流が行われる貴重な場所だったことは、残されている絵図や資料が雄弁に語っています。</a:t>
            </a:r>
          </a:p>
        </p:txBody>
      </p:sp>
      <p:sp>
        <p:nvSpPr>
          <p:cNvPr id="44" name="テキスト ボックス 43"/>
          <p:cNvSpPr txBox="1"/>
          <p:nvPr/>
        </p:nvSpPr>
        <p:spPr>
          <a:xfrm>
            <a:off x="8052760" y="1592453"/>
            <a:ext cx="2556336" cy="120032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明治以降、出島は、</a:t>
            </a:r>
            <a:r>
              <a:rPr lang="en-US" altLang="ja-JP" sz="1200" dirty="0">
                <a:latin typeface="Meiryo UI" panose="020B0604030504040204" pitchFamily="50" charset="-128"/>
                <a:ea typeface="Meiryo UI" panose="020B0604030504040204" pitchFamily="50" charset="-128"/>
              </a:rPr>
              <a:t>1883</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年にわたって行われた中島川河口の工事と</a:t>
            </a:r>
            <a:r>
              <a:rPr lang="en-US" altLang="ja-JP" sz="1200" dirty="0">
                <a:latin typeface="Meiryo UI" panose="020B0604030504040204" pitchFamily="50" charset="-128"/>
                <a:ea typeface="Meiryo UI" panose="020B0604030504040204" pitchFamily="50" charset="-128"/>
              </a:rPr>
              <a:t>1897</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年にわたって行われた港湾改良工事によって、その周辺を埋め立てられ、島ではなくなりました。</a:t>
            </a:r>
          </a:p>
        </p:txBody>
      </p:sp>
      <p:sp>
        <p:nvSpPr>
          <p:cNvPr id="48" name="テキスト ボックス 47"/>
          <p:cNvSpPr txBox="1"/>
          <p:nvPr/>
        </p:nvSpPr>
        <p:spPr>
          <a:xfrm>
            <a:off x="5410527" y="1284676"/>
            <a:ext cx="2261097"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失われた出島</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8099472" y="3786825"/>
            <a:ext cx="2592341" cy="304698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現在、貴重な歴史の遺産を復元しようと、短中期・長期計画が行われています。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現在の復元事業は、</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世紀初頭、和蘭商館長ブロムホフや商館医シーボルトたちが活躍した時代の出島の復元を目指しています。すでに、カピタン部屋を始め、</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棟の建物の復元が完了しています。平成</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年度には新たに出島中央部</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棟の復元と出島表門橋の架橋を目指しています。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ぜひ復元された出島で、当時の貿易の様子をご覧ください。</a:t>
            </a:r>
            <a:endParaRPr lang="en-US" altLang="ja-JP"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410527" y="3479048"/>
            <a:ext cx="2599154" cy="307777"/>
          </a:xfrm>
          <a:prstGeom prst="rect">
            <a:avLst/>
          </a:prstGeom>
          <a:noFill/>
        </p:spPr>
        <p:txBody>
          <a:bodyPr wrap="square" rtlCol="0">
            <a:spAutoFit/>
          </a:bodyPr>
          <a:lstStyle/>
          <a:p>
            <a:r>
              <a:rPr lang="en-US" altLang="ja-JP" sz="1400" b="1" u="sng" dirty="0">
                <a:solidFill>
                  <a:srgbClr val="C00000"/>
                </a:solidFill>
                <a:latin typeface="Meiryo UI" panose="020B0604030504040204" pitchFamily="50" charset="-128"/>
                <a:ea typeface="Meiryo UI" panose="020B0604030504040204" pitchFamily="50" charset="-128"/>
              </a:rPr>
              <a:t>19</a:t>
            </a:r>
            <a:r>
              <a:rPr lang="ja-JP" altLang="en-US" sz="1400" b="1" u="sng" dirty="0">
                <a:solidFill>
                  <a:srgbClr val="C00000"/>
                </a:solidFill>
                <a:latin typeface="Meiryo UI" panose="020B0604030504040204" pitchFamily="50" charset="-128"/>
                <a:ea typeface="Meiryo UI" panose="020B0604030504040204" pitchFamily="50" charset="-128"/>
              </a:rPr>
              <a:t>世紀初頭の出島の復元</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565500" y="480486"/>
            <a:ext cx="795414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出島は、幕府がキリスト教の布教を防ぐために</a:t>
            </a:r>
            <a:r>
              <a:rPr lang="ja-JP" altLang="en-US" sz="1400">
                <a:latin typeface="Meiryo UI" panose="020B0604030504040204" pitchFamily="50" charset="-128"/>
                <a:ea typeface="Meiryo UI" panose="020B0604030504040204" pitchFamily="50" charset="-128"/>
              </a:rPr>
              <a:t>作った外国人収容のための島だった。</a:t>
            </a:r>
            <a:endParaRPr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398498" y="986213"/>
            <a:ext cx="513915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よみがえる「出島」</a:t>
            </a:r>
            <a:endParaRPr lang="en-US" altLang="ja-JP" sz="16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5716" y="3797544"/>
            <a:ext cx="2567044" cy="1713223"/>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716" y="1603172"/>
            <a:ext cx="2589386" cy="1726257"/>
          </a:xfrm>
          <a:prstGeom prst="rect">
            <a:avLst/>
          </a:prstGeom>
        </p:spPr>
      </p:pic>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r="4287" b="6885"/>
          <a:stretch/>
        </p:blipFill>
        <p:spPr>
          <a:xfrm>
            <a:off x="196479" y="1110173"/>
            <a:ext cx="2193859" cy="1677356"/>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479" y="4148897"/>
            <a:ext cx="2186469" cy="1453250"/>
          </a:xfrm>
          <a:prstGeom prst="rect">
            <a:avLst/>
          </a:prstGeom>
        </p:spPr>
      </p:pic>
      <p:sp>
        <p:nvSpPr>
          <p:cNvPr id="15" name="テキスト ボックス 14"/>
          <p:cNvSpPr txBox="1"/>
          <p:nvPr/>
        </p:nvSpPr>
        <p:spPr>
          <a:xfrm>
            <a:off x="196479" y="5602147"/>
            <a:ext cx="2186469" cy="230832"/>
          </a:xfrm>
          <a:prstGeom prst="rect">
            <a:avLst/>
          </a:prstGeom>
          <a:noFill/>
        </p:spPr>
        <p:txBody>
          <a:bodyPr wrap="square" rtlCol="0">
            <a:spAutoFit/>
          </a:bodyPr>
          <a:lstStyle/>
          <a:p>
            <a:r>
              <a:rPr lang="ja-JP" altLang="en-US" sz="900" dirty="0">
                <a:latin typeface="Meiryo" charset="-128"/>
                <a:ea typeface="Meiryo" charset="-128"/>
                <a:cs typeface="Meiryo" charset="-128"/>
              </a:rPr>
              <a:t>復元された出島。扇型の地形がわかる</a:t>
            </a:r>
            <a:endParaRPr kumimoji="1" lang="ja-JP" altLang="en-US" sz="900" dirty="0">
              <a:latin typeface="Meiryo" charset="-128"/>
              <a:ea typeface="Meiryo" charset="-128"/>
              <a:cs typeface="Meiryo" charset="-128"/>
            </a:endParaRPr>
          </a:p>
        </p:txBody>
      </p:sp>
      <p:sp>
        <p:nvSpPr>
          <p:cNvPr id="33" name="テキスト ボックス 32"/>
          <p:cNvSpPr txBox="1"/>
          <p:nvPr/>
        </p:nvSpPr>
        <p:spPr>
          <a:xfrm>
            <a:off x="147279" y="2801684"/>
            <a:ext cx="2186469" cy="230832"/>
          </a:xfrm>
          <a:prstGeom prst="rect">
            <a:avLst/>
          </a:prstGeom>
          <a:noFill/>
        </p:spPr>
        <p:txBody>
          <a:bodyPr wrap="square" rtlCol="0">
            <a:spAutoFit/>
          </a:bodyPr>
          <a:lstStyle/>
          <a:p>
            <a:r>
              <a:rPr lang="ja-JP" altLang="en-US" sz="900" dirty="0">
                <a:latin typeface="Meiryo" charset="-128"/>
                <a:ea typeface="Meiryo" charset="-128"/>
                <a:cs typeface="Meiryo" charset="-128"/>
              </a:rPr>
              <a:t>長崎港に入港する外国船</a:t>
            </a:r>
            <a:endParaRPr kumimoji="1" lang="ja-JP" altLang="en-US" sz="900" dirty="0">
              <a:latin typeface="Meiryo" charset="-128"/>
              <a:ea typeface="Meiryo" charset="-128"/>
              <a:cs typeface="Meiryo" charset="-128"/>
            </a:endParaRPr>
          </a:p>
        </p:txBody>
      </p:sp>
    </p:spTree>
    <p:extLst>
      <p:ext uri="{BB962C8B-B14F-4D97-AF65-F5344CB8AC3E}">
        <p14:creationId xmlns:p14="http://schemas.microsoft.com/office/powerpoint/2010/main" val="143545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0689" y="988371"/>
            <a:ext cx="5195235" cy="2793662"/>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世界的にも珍しい長崎のキリスト教の歴史</a:t>
            </a:r>
          </a:p>
        </p:txBody>
      </p:sp>
      <p:sp>
        <p:nvSpPr>
          <p:cNvPr id="26" name="テキスト ボックス 25"/>
          <p:cNvSpPr txBox="1"/>
          <p:nvPr/>
        </p:nvSpPr>
        <p:spPr>
          <a:xfrm>
            <a:off x="89381" y="474791"/>
            <a:ext cx="5026629"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禁教令と潜伏キリシタン</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390338" y="1071262"/>
            <a:ext cx="2930398" cy="2693045"/>
          </a:xfrm>
          <a:prstGeom prst="rect">
            <a:avLst/>
          </a:prstGeom>
          <a:noFill/>
        </p:spPr>
        <p:txBody>
          <a:bodyPr wrap="square" rtlCol="0">
            <a:spAutoFit/>
          </a:bodyPr>
          <a:lstStyle/>
          <a:p>
            <a:r>
              <a:rPr lang="en-US" altLang="ja-JP" sz="1300" dirty="0">
                <a:latin typeface="Meiryo UI" panose="020B0604030504040204" pitchFamily="50" charset="-128"/>
                <a:ea typeface="Meiryo UI" panose="020B0604030504040204" pitchFamily="50" charset="-128"/>
              </a:rPr>
              <a:t>1597</a:t>
            </a:r>
            <a:r>
              <a:rPr lang="ja-JP" altLang="en-US" sz="1300" dirty="0">
                <a:latin typeface="Meiryo UI" panose="020B0604030504040204" pitchFamily="50" charset="-128"/>
                <a:ea typeface="Meiryo UI" panose="020B0604030504040204" pitchFamily="50" charset="-128"/>
              </a:rPr>
              <a:t>年、豊臣秀吉の命令によって長崎で磔の刑に処された</a:t>
            </a:r>
            <a:r>
              <a:rPr lang="en-US" altLang="ja-JP" sz="1300" dirty="0">
                <a:latin typeface="Meiryo UI" panose="020B0604030504040204" pitchFamily="50" charset="-128"/>
                <a:ea typeface="Meiryo UI" panose="020B0604030504040204" pitchFamily="50" charset="-128"/>
              </a:rPr>
              <a:t>26</a:t>
            </a:r>
            <a:r>
              <a:rPr lang="ja-JP" altLang="en-US" sz="1300" dirty="0">
                <a:latin typeface="Meiryo UI" panose="020B0604030504040204" pitchFamily="50" charset="-128"/>
                <a:ea typeface="Meiryo UI" panose="020B0604030504040204" pitchFamily="50" charset="-128"/>
              </a:rPr>
              <a:t>人のカトリック信者。信仰を理由に最高権力者の命令で処刑が行われた日本で初めての事件でした。その後、江戸幕府になってからも、キリスト教を禁ずる法令「禁教令」が布告され、キリスト教の取り締まりは厳しくなっていき、</a:t>
            </a:r>
            <a:r>
              <a:rPr lang="en-US" altLang="ja-JP" sz="1300" dirty="0">
                <a:latin typeface="Meiryo UI" panose="020B0604030504040204" pitchFamily="50" charset="-128"/>
                <a:ea typeface="Meiryo UI" panose="020B0604030504040204" pitchFamily="50" charset="-128"/>
              </a:rPr>
              <a:t>1637</a:t>
            </a:r>
            <a:r>
              <a:rPr lang="ja-JP" altLang="en-US" sz="1300" dirty="0">
                <a:latin typeface="Meiryo UI" panose="020B0604030504040204" pitchFamily="50" charset="-128"/>
                <a:ea typeface="Meiryo UI" panose="020B0604030504040204" pitchFamily="50" charset="-128"/>
              </a:rPr>
              <a:t>年のキリシタンが中心となって起こった島原の乱（島原・天草一揆）などの影響もあり、日本はキリスト教禁止と鎖国の時代に入っていきました。</a:t>
            </a:r>
          </a:p>
        </p:txBody>
      </p:sp>
      <p:sp>
        <p:nvSpPr>
          <p:cNvPr id="31" name="テキスト ボックス 30"/>
          <p:cNvSpPr txBox="1"/>
          <p:nvPr/>
        </p:nvSpPr>
        <p:spPr>
          <a:xfrm>
            <a:off x="-1" y="3888788"/>
            <a:ext cx="513915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徳川幕府の終わりと信徒発見</a:t>
            </a:r>
            <a:endParaRPr lang="en-US" altLang="ja-JP" sz="16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933426" y="4483845"/>
            <a:ext cx="3428988" cy="2677656"/>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島原の乱以後は、踏み絵や密告者に対する懸賞制度など、キリシタンの取り締まりは一層厳しくなりました。そんな中、浦上や外海地区などでは、神父不在の中で潜伏して組織を作り、信者を継続していった人々がいました。後に潜伏キリシタン、またはカクレキリシタンと呼ばれる人々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厳しい取り締まりを逃れるため、大村藩の目の届きにくい外海町、そして五島へと移住しながら、信仰を守り続けました。</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今でも、その名残が長崎県内各地に数多く残されています。</a:t>
            </a:r>
            <a:endParaRPr lang="en-US" altLang="ja-JP" sz="12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83653" y="1279928"/>
            <a:ext cx="3008160" cy="415498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黒船が来航し、明治維新前の</a:t>
            </a:r>
            <a:r>
              <a:rPr lang="en-US" altLang="ja-JP" sz="1200" dirty="0">
                <a:latin typeface="Meiryo UI" panose="020B0604030504040204" pitchFamily="50" charset="-128"/>
                <a:ea typeface="Meiryo UI" panose="020B0604030504040204" pitchFamily="50" charset="-128"/>
              </a:rPr>
              <a:t>1858</a:t>
            </a:r>
            <a:r>
              <a:rPr lang="ja-JP" altLang="en-US" sz="1200" dirty="0">
                <a:latin typeface="Meiryo UI" panose="020B0604030504040204" pitchFamily="50" charset="-128"/>
                <a:ea typeface="Meiryo UI" panose="020B0604030504040204" pitchFamily="50" charset="-128"/>
              </a:rPr>
              <a:t>年、いわゆる安政の五ヶ国条約が結ばれると、函館、横浜、長崎が開港され、新しい国際貿易が始まりました。各国の貿易商人達が居留するために、長崎では東山手と南山手、大浦地区に長崎外国人居留地を設置しました。居留外国人には、信教の自由が保障されていたため、居留地内には礼拝をするための教会堂が建てられ、</a:t>
            </a:r>
            <a:r>
              <a:rPr lang="en-US" altLang="ja-JP" sz="1200" dirty="0">
                <a:latin typeface="Meiryo UI" panose="020B0604030504040204" pitchFamily="50" charset="-128"/>
                <a:ea typeface="Meiryo UI" panose="020B0604030504040204" pitchFamily="50" charset="-128"/>
              </a:rPr>
              <a:t>1864</a:t>
            </a:r>
            <a:r>
              <a:rPr lang="ja-JP" altLang="en-US" sz="1200" dirty="0">
                <a:latin typeface="Meiryo UI" panose="020B0604030504040204" pitchFamily="50" charset="-128"/>
                <a:ea typeface="Meiryo UI" panose="020B0604030504040204" pitchFamily="50" charset="-128"/>
              </a:rPr>
              <a:t>年には大浦天主堂が完成しました。</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そして</a:t>
            </a:r>
            <a:r>
              <a:rPr lang="en-US" altLang="ja-JP" sz="1200" dirty="0">
                <a:latin typeface="Meiryo UI" panose="020B0604030504040204" pitchFamily="50" charset="-128"/>
                <a:ea typeface="Meiryo UI" panose="020B0604030504040204" pitchFamily="50" charset="-128"/>
              </a:rPr>
              <a:t>1865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月に、大浦天主堂に杉本ユリら浦上の潜伏キリシタンおよそ</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人が訪問し、神父にキリスト教の信仰を告白しました。神父は大喜びですぐにフランスから持参していた聖母像の前まで導き、一緒に祈りを捧げたといいます。これをきかっけに約</a:t>
            </a:r>
            <a:r>
              <a:rPr lang="en-US" altLang="ja-JP" sz="1200" dirty="0">
                <a:latin typeface="Meiryo UI" panose="020B0604030504040204" pitchFamily="50" charset="-128"/>
                <a:ea typeface="Meiryo UI" panose="020B0604030504040204" pitchFamily="50" charset="-128"/>
              </a:rPr>
              <a:t>250</a:t>
            </a:r>
            <a:r>
              <a:rPr lang="ja-JP" altLang="en-US" sz="1200" dirty="0">
                <a:latin typeface="Meiryo UI" panose="020B0604030504040204" pitchFamily="50" charset="-128"/>
                <a:ea typeface="Meiryo UI" panose="020B0604030504040204" pitchFamily="50" charset="-128"/>
              </a:rPr>
              <a:t>年の長きにわたり、長崎地方に潜伏し、信仰を守り続けてきたキリシタンの存在が明らかになりました。この出来事は信徒発見と呼ばれ、全世界に驚きと感動を与えました。</a:t>
            </a:r>
            <a:endParaRPr lang="en-US" altLang="ja-JP" sz="12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410527" y="972151"/>
            <a:ext cx="2261097"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信徒発見</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541" y="4188870"/>
            <a:ext cx="3364692"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信仰</a:t>
            </a:r>
            <a:r>
              <a:rPr lang="ja-JP" altLang="en-US" sz="1400" b="1" u="sng">
                <a:solidFill>
                  <a:srgbClr val="C00000"/>
                </a:solidFill>
                <a:latin typeface="Meiryo UI" panose="020B0604030504040204" pitchFamily="50" charset="-128"/>
                <a:ea typeface="Meiryo UI" panose="020B0604030504040204" pitchFamily="50" charset="-128"/>
              </a:rPr>
              <a:t>を守り続けた潜伏キリシタン</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9382" y="6857476"/>
            <a:ext cx="1832016" cy="230832"/>
          </a:xfrm>
          <a:prstGeom prst="rect">
            <a:avLst/>
          </a:prstGeom>
          <a:noFill/>
        </p:spPr>
        <p:txBody>
          <a:bodyPr wrap="square" rtlCol="0">
            <a:spAutoFit/>
          </a:bodyPr>
          <a:lstStyle/>
          <a:p>
            <a:r>
              <a:rPr kumimoji="1" lang="ja-JP" altLang="en-US" sz="900">
                <a:latin typeface="Meiryo" charset="-128"/>
                <a:ea typeface="Meiryo" charset="-128"/>
                <a:cs typeface="Meiryo" charset="-128"/>
              </a:rPr>
              <a:t>キリシタン墓碑</a:t>
            </a:r>
            <a:endParaRPr kumimoji="1" lang="ja-JP" altLang="en-US" sz="900" dirty="0">
              <a:latin typeface="Meiryo" charset="-128"/>
              <a:ea typeface="Meiryo" charset="-128"/>
              <a:cs typeface="Meiryo" charset="-128"/>
            </a:endParaRPr>
          </a:p>
        </p:txBody>
      </p:sp>
      <p:sp>
        <p:nvSpPr>
          <p:cNvPr id="33" name="テキスト ボックス 32"/>
          <p:cNvSpPr txBox="1"/>
          <p:nvPr/>
        </p:nvSpPr>
        <p:spPr>
          <a:xfrm>
            <a:off x="131736" y="2607528"/>
            <a:ext cx="2186469" cy="230832"/>
          </a:xfrm>
          <a:prstGeom prst="rect">
            <a:avLst/>
          </a:prstGeom>
          <a:noFill/>
        </p:spPr>
        <p:txBody>
          <a:bodyPr wrap="square" rtlCol="0">
            <a:spAutoFit/>
          </a:bodyPr>
          <a:lstStyle/>
          <a:p>
            <a:r>
              <a:rPr lang="ja-JP" altLang="en-US" sz="900" dirty="0">
                <a:latin typeface="Meiryo" charset="-128"/>
                <a:ea typeface="Meiryo" charset="-128"/>
                <a:cs typeface="Meiryo" charset="-128"/>
              </a:rPr>
              <a:t>日本二十六聖人記念碑</a:t>
            </a:r>
            <a:endParaRPr kumimoji="1" lang="ja-JP" altLang="en-US" sz="900" dirty="0">
              <a:latin typeface="Meiryo" charset="-128"/>
              <a:ea typeface="Meiryo" charset="-128"/>
              <a:cs typeface="Meiryo"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79" y="1124757"/>
            <a:ext cx="2193859" cy="1468616"/>
          </a:xfrm>
          <a:prstGeom prst="rect">
            <a:avLst/>
          </a:prstGeom>
        </p:spPr>
      </p:pic>
      <p:sp>
        <p:nvSpPr>
          <p:cNvPr id="21" name="テキスト ボックス 20"/>
          <p:cNvSpPr txBox="1"/>
          <p:nvPr/>
        </p:nvSpPr>
        <p:spPr>
          <a:xfrm>
            <a:off x="8036756" y="6515603"/>
            <a:ext cx="2556336"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弾圧によって苦しんだ信徒が築いた浦上天主堂。キリシタン弾圧の禁制を解かれた後、長い年月をかけ</a:t>
            </a:r>
            <a:r>
              <a:rPr lang="en-US" altLang="ja-JP" sz="900" dirty="0">
                <a:latin typeface="Meiryo UI" panose="020B0604030504040204" pitchFamily="50" charset="-128"/>
                <a:ea typeface="Meiryo UI" panose="020B0604030504040204" pitchFamily="50" charset="-128"/>
              </a:rPr>
              <a:t>1914</a:t>
            </a:r>
            <a:r>
              <a:rPr lang="ja-JP" altLang="en-US" sz="900" dirty="0">
                <a:latin typeface="Meiryo UI" panose="020B0604030504040204" pitchFamily="50" charset="-128"/>
                <a:ea typeface="Meiryo UI" panose="020B0604030504040204" pitchFamily="50" charset="-128"/>
              </a:rPr>
              <a:t>年に完成した。その後原爆で破壊された後</a:t>
            </a:r>
            <a:r>
              <a:rPr lang="en-US" altLang="ja-JP" sz="900" dirty="0">
                <a:latin typeface="Meiryo UI" panose="020B0604030504040204" pitchFamily="50" charset="-128"/>
                <a:ea typeface="Meiryo UI" panose="020B0604030504040204" pitchFamily="50" charset="-128"/>
              </a:rPr>
              <a:t>1980</a:t>
            </a:r>
            <a:r>
              <a:rPr lang="ja-JP" altLang="en-US" sz="900" dirty="0">
                <a:latin typeface="Meiryo UI" panose="020B0604030504040204" pitchFamily="50" charset="-128"/>
                <a:ea typeface="Meiryo UI" panose="020B0604030504040204" pitchFamily="50" charset="-128"/>
              </a:rPr>
              <a:t>年、往時の姿に復元された。</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4615" y="1303271"/>
            <a:ext cx="2213118" cy="1659839"/>
          </a:xfrm>
          <a:prstGeom prst="rect">
            <a:avLst/>
          </a:prstGeom>
        </p:spPr>
      </p:pic>
      <p:sp>
        <p:nvSpPr>
          <p:cNvPr id="23" name="テキスト ボックス 22"/>
          <p:cNvSpPr txBox="1"/>
          <p:nvPr/>
        </p:nvSpPr>
        <p:spPr>
          <a:xfrm>
            <a:off x="5399104" y="2963110"/>
            <a:ext cx="2186469" cy="230832"/>
          </a:xfrm>
          <a:prstGeom prst="rect">
            <a:avLst/>
          </a:prstGeom>
          <a:noFill/>
        </p:spPr>
        <p:txBody>
          <a:bodyPr wrap="square" rtlCol="0">
            <a:spAutoFit/>
          </a:bodyPr>
          <a:lstStyle/>
          <a:p>
            <a:r>
              <a:rPr lang="ja-JP" altLang="en-US" sz="900" dirty="0">
                <a:latin typeface="Meiryo" charset="-128"/>
                <a:ea typeface="Meiryo" charset="-128"/>
                <a:cs typeface="Meiryo" charset="-128"/>
              </a:rPr>
              <a:t>大浦天主堂にある信徒発見記念の碑</a:t>
            </a:r>
            <a:endParaRPr kumimoji="1" lang="ja-JP" altLang="en-US" sz="900" dirty="0">
              <a:latin typeface="Meiryo" charset="-128"/>
              <a:ea typeface="Meiryo" charset="-128"/>
              <a:cs typeface="Meiryo"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79" y="4530889"/>
            <a:ext cx="1724918" cy="2299891"/>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4615" y="3255978"/>
            <a:ext cx="1491215" cy="1983788"/>
          </a:xfrm>
          <a:prstGeom prst="rect">
            <a:avLst/>
          </a:prstGeom>
        </p:spPr>
      </p:pic>
      <p:sp>
        <p:nvSpPr>
          <p:cNvPr id="28" name="テキスト ボックス 27"/>
          <p:cNvSpPr txBox="1"/>
          <p:nvPr/>
        </p:nvSpPr>
        <p:spPr>
          <a:xfrm>
            <a:off x="5429799" y="5252892"/>
            <a:ext cx="1546031" cy="230832"/>
          </a:xfrm>
          <a:prstGeom prst="rect">
            <a:avLst/>
          </a:prstGeom>
          <a:noFill/>
        </p:spPr>
        <p:txBody>
          <a:bodyPr wrap="square" rtlCol="0">
            <a:spAutoFit/>
          </a:bodyPr>
          <a:lstStyle/>
          <a:p>
            <a:r>
              <a:rPr lang="ja-JP" altLang="en-US" sz="900">
                <a:latin typeface="Meiryo" charset="-128"/>
                <a:ea typeface="Meiryo" charset="-128"/>
                <a:cs typeface="Meiryo" charset="-128"/>
              </a:rPr>
              <a:t>信徒発見のマリア像</a:t>
            </a:r>
            <a:endParaRPr kumimoji="1" lang="ja-JP" altLang="en-US" sz="900" dirty="0">
              <a:latin typeface="Meiryo" charset="-128"/>
              <a:ea typeface="Meiryo" charset="-128"/>
              <a:cs typeface="Meiryo" charset="-128"/>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4615" y="5588545"/>
            <a:ext cx="2567832" cy="1711888"/>
          </a:xfrm>
          <a:prstGeom prst="rect">
            <a:avLst/>
          </a:prstGeom>
        </p:spPr>
      </p:pic>
    </p:spTree>
    <p:extLst>
      <p:ext uri="{BB962C8B-B14F-4D97-AF65-F5344CB8AC3E}">
        <p14:creationId xmlns:p14="http://schemas.microsoft.com/office/powerpoint/2010/main" val="14600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22" name="テキスト ボックス 21"/>
          <p:cNvSpPr txBox="1"/>
          <p:nvPr/>
        </p:nvSpPr>
        <p:spPr>
          <a:xfrm>
            <a:off x="311977" y="1058215"/>
            <a:ext cx="5636870" cy="276999"/>
          </a:xfrm>
          <a:prstGeom prst="rect">
            <a:avLst/>
          </a:prstGeom>
          <a:noFill/>
        </p:spPr>
        <p:txBody>
          <a:bodyPr wrap="square" rtlCol="0">
            <a:spAutoFit/>
          </a:bodyPr>
          <a:lstStyle/>
          <a:p>
            <a:r>
              <a:rPr lang="ja-JP" altLang="ja-JP" sz="1200" dirty="0">
                <a:latin typeface="Meiryo" charset="-128"/>
                <a:ea typeface="Meiryo" charset="-128"/>
                <a:cs typeface="Meiryo" charset="-128"/>
              </a:rPr>
              <a:t>長崎県には</a:t>
            </a:r>
            <a:r>
              <a:rPr lang="en-US" altLang="ja-JP" sz="1200" dirty="0">
                <a:latin typeface="Meiryo" charset="-128"/>
                <a:ea typeface="Meiryo" charset="-128"/>
                <a:cs typeface="Meiryo" charset="-128"/>
              </a:rPr>
              <a:t>14</a:t>
            </a:r>
            <a:r>
              <a:rPr lang="ja-JP" altLang="ja-JP" sz="1200" dirty="0">
                <a:latin typeface="Meiryo" charset="-128"/>
                <a:ea typeface="Meiryo" charset="-128"/>
                <a:cs typeface="Meiryo" charset="-128"/>
              </a:rPr>
              <a:t>もの協会施設があります。この内、長崎市には</a:t>
            </a:r>
            <a:r>
              <a:rPr lang="en-US" altLang="ja-JP" sz="1200" dirty="0">
                <a:latin typeface="Meiryo" charset="-128"/>
                <a:ea typeface="Meiryo" charset="-128"/>
                <a:cs typeface="Meiryo" charset="-128"/>
              </a:rPr>
              <a:t>3</a:t>
            </a:r>
            <a:r>
              <a:rPr lang="ja-JP" altLang="ja-JP" sz="1200" dirty="0">
                <a:latin typeface="Meiryo" charset="-128"/>
                <a:ea typeface="Meiryo" charset="-128"/>
                <a:cs typeface="Meiryo" charset="-128"/>
              </a:rPr>
              <a:t>施設があります。</a:t>
            </a:r>
          </a:p>
        </p:txBody>
      </p:sp>
      <p:sp>
        <p:nvSpPr>
          <p:cNvPr id="23" name="テキスト ボックス 22"/>
          <p:cNvSpPr txBox="1"/>
          <p:nvPr/>
        </p:nvSpPr>
        <p:spPr>
          <a:xfrm>
            <a:off x="311977" y="663773"/>
            <a:ext cx="3854370" cy="307777"/>
          </a:xfrm>
          <a:prstGeom prst="rect">
            <a:avLst/>
          </a:prstGeom>
          <a:noFill/>
        </p:spPr>
        <p:txBody>
          <a:bodyPr wrap="square" rtlCol="0">
            <a:spAutoFit/>
          </a:bodyPr>
          <a:lstStyle/>
          <a:p>
            <a:r>
              <a:rPr lang="ja-JP" altLang="en-US" sz="1400" b="1" u="sng" dirty="0">
                <a:solidFill>
                  <a:srgbClr val="C00000"/>
                </a:solidFill>
                <a:latin typeface="Meiryo" charset="-128"/>
                <a:ea typeface="Meiryo" charset="-128"/>
                <a:cs typeface="Meiryo" charset="-128"/>
              </a:rPr>
              <a:t>キリシタンたちの思いがこもった各地の教会</a:t>
            </a:r>
            <a:endParaRPr lang="ja-JP" altLang="ja-JP" sz="1400" dirty="0">
              <a:solidFill>
                <a:srgbClr val="C00000"/>
              </a:solidFill>
              <a:latin typeface="Meiryo" charset="-128"/>
              <a:ea typeface="Meiryo" charset="-128"/>
              <a:cs typeface="Meiryo" charset="-128"/>
            </a:endParaRPr>
          </a:p>
        </p:txBody>
      </p:sp>
      <p:sp>
        <p:nvSpPr>
          <p:cNvPr id="11" name="テキスト ボックス 10"/>
          <p:cNvSpPr txBox="1"/>
          <p:nvPr/>
        </p:nvSpPr>
        <p:spPr>
          <a:xfrm>
            <a:off x="935984" y="1545446"/>
            <a:ext cx="5230678" cy="329321"/>
          </a:xfrm>
          <a:prstGeom prst="rect">
            <a:avLst/>
          </a:prstGeom>
          <a:noFill/>
        </p:spPr>
        <p:txBody>
          <a:bodyPr wrap="square" rtlCol="0">
            <a:spAutoFit/>
          </a:bodyPr>
          <a:lstStyle/>
          <a:p>
            <a:r>
              <a:rPr lang="ja-JP" altLang="en-US" sz="1540" b="1" dirty="0">
                <a:latin typeface="Meiryo" charset="-128"/>
                <a:ea typeface="Meiryo" charset="-128"/>
                <a:cs typeface="Meiryo" charset="-128"/>
              </a:rPr>
              <a:t>長崎と天草地方の潜伏キリシタン関連遺産</a:t>
            </a:r>
            <a:endParaRPr lang="ja-JP" altLang="ja-JP" sz="1540" dirty="0">
              <a:latin typeface="Meiryo" charset="-128"/>
              <a:ea typeface="Meiryo" charset="-128"/>
              <a:cs typeface="Meiryo" charset="-128"/>
            </a:endParaRPr>
          </a:p>
        </p:txBody>
      </p:sp>
      <p:sp>
        <p:nvSpPr>
          <p:cNvPr id="13" name="角丸四角形 12"/>
          <p:cNvSpPr/>
          <p:nvPr/>
        </p:nvSpPr>
        <p:spPr>
          <a:xfrm>
            <a:off x="6296628" y="971550"/>
            <a:ext cx="4366611" cy="5756330"/>
          </a:xfrm>
          <a:prstGeom prst="roundRect">
            <a:avLst>
              <a:gd name="adj" fmla="val 23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510487" y="1009291"/>
            <a:ext cx="2153695" cy="307777"/>
          </a:xfrm>
          <a:prstGeom prst="rect">
            <a:avLst/>
          </a:prstGeom>
          <a:noFill/>
        </p:spPr>
        <p:txBody>
          <a:bodyPr wrap="square" rtlCol="0">
            <a:spAutoFit/>
          </a:bodyPr>
          <a:lstStyle/>
          <a:p>
            <a:r>
              <a:rPr lang="ja-JP" altLang="en-US" sz="1400" b="1" dirty="0">
                <a:solidFill>
                  <a:schemeClr val="accent2">
                    <a:lumMod val="50000"/>
                  </a:schemeClr>
                </a:solidFill>
                <a:latin typeface="Meiryo UI" panose="020B0604030504040204" pitchFamily="50" charset="-128"/>
                <a:ea typeface="Meiryo UI" panose="020B0604030504040204" pitchFamily="50" charset="-128"/>
              </a:rPr>
              <a:t>長崎市内にある</a:t>
            </a:r>
            <a:r>
              <a:rPr lang="en-US" altLang="ja-JP" sz="1400" b="1" dirty="0">
                <a:solidFill>
                  <a:schemeClr val="accent2">
                    <a:lumMod val="50000"/>
                  </a:schemeClr>
                </a:solidFill>
                <a:latin typeface="Meiryo UI" panose="020B0604030504040204" pitchFamily="50" charset="-128"/>
                <a:ea typeface="Meiryo UI" panose="020B0604030504040204" pitchFamily="50" charset="-128"/>
              </a:rPr>
              <a:t>3</a:t>
            </a:r>
            <a:r>
              <a:rPr lang="ja-JP" altLang="en-US" sz="1400" b="1" dirty="0">
                <a:solidFill>
                  <a:schemeClr val="accent2">
                    <a:lumMod val="50000"/>
                  </a:schemeClr>
                </a:solidFill>
                <a:latin typeface="Meiryo UI" panose="020B0604030504040204" pitchFamily="50" charset="-128"/>
                <a:ea typeface="Meiryo UI" panose="020B0604030504040204" pitchFamily="50" charset="-128"/>
              </a:rPr>
              <a:t>施設</a:t>
            </a:r>
          </a:p>
        </p:txBody>
      </p:sp>
      <p:sp>
        <p:nvSpPr>
          <p:cNvPr id="15" name="テキスト ボックス 14"/>
          <p:cNvSpPr txBox="1"/>
          <p:nvPr/>
        </p:nvSpPr>
        <p:spPr>
          <a:xfrm>
            <a:off x="7847786" y="1605864"/>
            <a:ext cx="2745306" cy="646331"/>
          </a:xfrm>
          <a:prstGeom prst="rect">
            <a:avLst/>
          </a:prstGeom>
          <a:noFill/>
        </p:spPr>
        <p:txBody>
          <a:bodyPr wrap="square" rtlCol="0">
            <a:spAutoFit/>
          </a:bodyPr>
          <a:lstStyle/>
          <a:p>
            <a:r>
              <a:rPr lang="ja-JP" altLang="ja-JP" sz="1200" dirty="0">
                <a:latin typeface="Meiryo" charset="-128"/>
                <a:ea typeface="Meiryo" charset="-128"/>
                <a:cs typeface="Meiryo" charset="-128"/>
              </a:rPr>
              <a:t>堂内には日本二十六聖人の殉教（じゅんきょう）を描（えが）いた油絵がかざられてい</a:t>
            </a:r>
            <a:r>
              <a:rPr lang="ja-JP" altLang="en-US" sz="1200" dirty="0">
                <a:latin typeface="Meiryo" charset="-128"/>
                <a:ea typeface="Meiryo" charset="-128"/>
                <a:cs typeface="Meiryo" charset="-128"/>
              </a:rPr>
              <a:t>ます</a:t>
            </a:r>
            <a:r>
              <a:rPr lang="ja-JP" altLang="ja-JP" sz="1200" dirty="0">
                <a:latin typeface="Meiryo" charset="-128"/>
                <a:ea typeface="Meiryo" charset="-128"/>
                <a:cs typeface="Meiryo" charset="-128"/>
              </a:rPr>
              <a:t>。 </a:t>
            </a:r>
            <a:endParaRPr lang="ja-JP" altLang="en-US" sz="1200" dirty="0">
              <a:latin typeface="Meiryo" charset="-128"/>
              <a:ea typeface="Meiryo" charset="-128"/>
              <a:cs typeface="Meiryo" charset="-128"/>
            </a:endParaRPr>
          </a:p>
        </p:txBody>
      </p:sp>
      <p:sp>
        <p:nvSpPr>
          <p:cNvPr id="16" name="テキスト ボックス 15"/>
          <p:cNvSpPr txBox="1"/>
          <p:nvPr/>
        </p:nvSpPr>
        <p:spPr>
          <a:xfrm>
            <a:off x="6326238" y="1335214"/>
            <a:ext cx="2261097"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大浦天主堂</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847786" y="3669978"/>
            <a:ext cx="2745306" cy="830997"/>
          </a:xfrm>
          <a:prstGeom prst="rect">
            <a:avLst/>
          </a:prstGeom>
          <a:noFill/>
        </p:spPr>
        <p:txBody>
          <a:bodyPr wrap="square" rtlCol="0">
            <a:spAutoFit/>
          </a:bodyPr>
          <a:lstStyle/>
          <a:p>
            <a:r>
              <a:rPr lang="ja-JP" altLang="ja-JP" sz="1200" dirty="0">
                <a:latin typeface="Meiryo" charset="-128"/>
                <a:ea typeface="Meiryo" charset="-128"/>
                <a:cs typeface="Meiryo" charset="-128"/>
              </a:rPr>
              <a:t>出津教会堂（しつきょうかいどう）のある外海（そとめ）一帯は、潜伏（せんぷく）キリシタンが多くいた地域</a:t>
            </a:r>
            <a:r>
              <a:rPr lang="ja-JP" altLang="en-US" sz="1200" dirty="0">
                <a:latin typeface="Meiryo" charset="-128"/>
                <a:ea typeface="Meiryo" charset="-128"/>
                <a:cs typeface="Meiryo" charset="-128"/>
              </a:rPr>
              <a:t>です</a:t>
            </a:r>
            <a:r>
              <a:rPr lang="ja-JP" altLang="ja-JP" sz="1200" dirty="0">
                <a:latin typeface="Meiryo" charset="-128"/>
                <a:ea typeface="Meiryo" charset="-128"/>
                <a:cs typeface="Meiryo" charset="-128"/>
              </a:rPr>
              <a:t>。 </a:t>
            </a:r>
            <a:endParaRPr lang="ja-JP" altLang="en-US" sz="1200" dirty="0">
              <a:latin typeface="Meiryo" charset="-128"/>
              <a:ea typeface="Meiryo" charset="-128"/>
              <a:cs typeface="Meiryo" charset="-128"/>
            </a:endParaRPr>
          </a:p>
        </p:txBody>
      </p:sp>
      <p:sp>
        <p:nvSpPr>
          <p:cNvPr id="18" name="テキスト ボックス 17"/>
          <p:cNvSpPr txBox="1"/>
          <p:nvPr/>
        </p:nvSpPr>
        <p:spPr>
          <a:xfrm>
            <a:off x="6326238" y="3399328"/>
            <a:ext cx="2261097"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出津（しつ）教会堂</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847787" y="5456009"/>
            <a:ext cx="2745306" cy="461665"/>
          </a:xfrm>
          <a:prstGeom prst="rect">
            <a:avLst/>
          </a:prstGeom>
          <a:noFill/>
        </p:spPr>
        <p:txBody>
          <a:bodyPr wrap="square" rtlCol="0">
            <a:spAutoFit/>
          </a:bodyPr>
          <a:lstStyle/>
          <a:p>
            <a:r>
              <a:rPr lang="ja-JP" altLang="ja-JP" sz="1200" dirty="0">
                <a:latin typeface="Meiryo" charset="-128"/>
                <a:ea typeface="Meiryo" charset="-128"/>
                <a:cs typeface="Meiryo" charset="-128"/>
              </a:rPr>
              <a:t>平屋で</a:t>
            </a:r>
            <a:r>
              <a:rPr lang="ja-JP" altLang="en-US" sz="1200" dirty="0">
                <a:latin typeface="Meiryo" charset="-128"/>
                <a:ea typeface="Meiryo" charset="-128"/>
                <a:cs typeface="Meiryo" charset="-128"/>
              </a:rPr>
              <a:t>瓦葺（かわらぶ）きの</a:t>
            </a:r>
            <a:r>
              <a:rPr lang="ja-JP" altLang="ja-JP" sz="1200" dirty="0">
                <a:latin typeface="Meiryo" charset="-128"/>
                <a:ea typeface="Meiryo" charset="-128"/>
                <a:cs typeface="Meiryo" charset="-128"/>
              </a:rPr>
              <a:t>建物が特長の教会</a:t>
            </a:r>
            <a:r>
              <a:rPr lang="ja-JP" altLang="en-US" sz="1200" dirty="0">
                <a:latin typeface="Meiryo" charset="-128"/>
                <a:ea typeface="Meiryo" charset="-128"/>
                <a:cs typeface="Meiryo" charset="-128"/>
              </a:rPr>
              <a:t>です</a:t>
            </a:r>
            <a:r>
              <a:rPr lang="ja-JP" altLang="ja-JP" sz="1200" dirty="0">
                <a:latin typeface="Meiryo" charset="-128"/>
                <a:ea typeface="Meiryo" charset="-128"/>
                <a:cs typeface="Meiryo" charset="-128"/>
              </a:rPr>
              <a:t>。 </a:t>
            </a:r>
            <a:endParaRPr lang="ja-JP" altLang="en-US" sz="1200" dirty="0">
              <a:latin typeface="Meiryo" charset="-128"/>
              <a:ea typeface="Meiryo" charset="-128"/>
              <a:cs typeface="Meiryo" charset="-128"/>
            </a:endParaRPr>
          </a:p>
        </p:txBody>
      </p:sp>
      <p:sp>
        <p:nvSpPr>
          <p:cNvPr id="20" name="テキスト ボックス 19"/>
          <p:cNvSpPr txBox="1"/>
          <p:nvPr/>
        </p:nvSpPr>
        <p:spPr>
          <a:xfrm>
            <a:off x="6326238" y="5185359"/>
            <a:ext cx="371032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大野教会堂</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275" y="1654617"/>
            <a:ext cx="1447512" cy="144751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046" y="3727367"/>
            <a:ext cx="1454051" cy="109121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275" y="5496130"/>
            <a:ext cx="1471822" cy="981215"/>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2" y="2021591"/>
            <a:ext cx="6129760" cy="4857089"/>
          </a:xfrm>
          <a:prstGeom prst="rect">
            <a:avLst/>
          </a:prstGeom>
        </p:spPr>
      </p:pic>
    </p:spTree>
    <p:extLst>
      <p:ext uri="{BB962C8B-B14F-4D97-AF65-F5344CB8AC3E}">
        <p14:creationId xmlns:p14="http://schemas.microsoft.com/office/powerpoint/2010/main" val="196319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19" name="テキスト ボックス 18"/>
          <p:cNvSpPr txBox="1"/>
          <p:nvPr/>
        </p:nvSpPr>
        <p:spPr>
          <a:xfrm>
            <a:off x="89381" y="474791"/>
            <a:ext cx="6798179" cy="338554"/>
          </a:xfrm>
          <a:prstGeom prst="rect">
            <a:avLst/>
          </a:prstGeom>
          <a:noFill/>
        </p:spPr>
        <p:txBody>
          <a:bodyPr wrap="square" rtlCol="0">
            <a:spAutoFit/>
          </a:bodyPr>
          <a:lstStyle/>
          <a:p>
            <a:r>
              <a:rPr lang="ja-JP" altLang="ja-JP" sz="1600" b="1" dirty="0">
                <a:latin typeface="Meiryo" charset="-128"/>
                <a:ea typeface="Meiryo" charset="-128"/>
                <a:cs typeface="Meiryo" charset="-128"/>
              </a:rPr>
              <a:t>第</a:t>
            </a:r>
            <a:r>
              <a:rPr lang="en-US" altLang="ja-JP" sz="1600" b="1" dirty="0">
                <a:latin typeface="Meiryo" charset="-128"/>
                <a:ea typeface="Meiryo" charset="-128"/>
                <a:cs typeface="Meiryo" charset="-128"/>
              </a:rPr>
              <a:t>1</a:t>
            </a:r>
            <a:r>
              <a:rPr lang="ja-JP" altLang="ja-JP" sz="1600" b="1" dirty="0">
                <a:latin typeface="Meiryo" charset="-128"/>
                <a:ea typeface="Meiryo" charset="-128"/>
                <a:cs typeface="Meiryo" charset="-128"/>
              </a:rPr>
              <a:t>章　西洋文明とキリスト教が日本に入ってきた</a:t>
            </a:r>
            <a:r>
              <a:rPr lang="ja-JP" altLang="en-US" sz="1600" b="1" dirty="0">
                <a:latin typeface="Meiryo" charset="-128"/>
                <a:ea typeface="Meiryo" charset="-128"/>
                <a:cs typeface="Meiryo" charset="-128"/>
              </a:rPr>
              <a:t>ころ</a:t>
            </a:r>
            <a:endParaRPr lang="ja-JP" altLang="ja-JP" sz="1600" b="1" dirty="0">
              <a:latin typeface="Meiryo" charset="-128"/>
              <a:ea typeface="Meiryo" charset="-128"/>
              <a:cs typeface="Meiryo" charset="-128"/>
            </a:endParaRPr>
          </a:p>
        </p:txBody>
      </p:sp>
      <p:sp>
        <p:nvSpPr>
          <p:cNvPr id="23" name="テキスト ボックス 22"/>
          <p:cNvSpPr txBox="1"/>
          <p:nvPr/>
        </p:nvSpPr>
        <p:spPr>
          <a:xfrm>
            <a:off x="659757" y="1323193"/>
            <a:ext cx="6757043" cy="461665"/>
          </a:xfrm>
          <a:prstGeom prst="rect">
            <a:avLst/>
          </a:prstGeom>
          <a:noFill/>
        </p:spPr>
        <p:txBody>
          <a:bodyPr wrap="square" rtlCol="0">
            <a:spAutoFit/>
          </a:bodyPr>
          <a:lstStyle/>
          <a:p>
            <a:r>
              <a:rPr lang="ja-JP" altLang="ja-JP" sz="1200" dirty="0">
                <a:latin typeface="Meiryo" charset="-128"/>
                <a:ea typeface="Meiryo" charset="-128"/>
                <a:cs typeface="Meiryo" charset="-128"/>
              </a:rPr>
              <a:t>キリスト教がいつ、どんなふうに日本へ伝わったの</a:t>
            </a:r>
            <a:r>
              <a:rPr lang="ja-JP" altLang="ja-JP" sz="1200">
                <a:latin typeface="Meiryo" charset="-128"/>
                <a:ea typeface="Meiryo" charset="-128"/>
                <a:cs typeface="Meiryo" charset="-128"/>
              </a:rPr>
              <a:t>か、どんな</a:t>
            </a:r>
            <a:r>
              <a:rPr lang="ja-JP" altLang="ja-JP" sz="1200" dirty="0">
                <a:latin typeface="Meiryo" charset="-128"/>
                <a:ea typeface="Meiryo" charset="-128"/>
                <a:cs typeface="Meiryo" charset="-128"/>
              </a:rPr>
              <a:t>歩みをしてきたか、年表で確認（かくにん）してみよう。</a:t>
            </a:r>
          </a:p>
        </p:txBody>
      </p:sp>
      <p:sp>
        <p:nvSpPr>
          <p:cNvPr id="30" name="テキスト ボックス 29"/>
          <p:cNvSpPr txBox="1"/>
          <p:nvPr/>
        </p:nvSpPr>
        <p:spPr>
          <a:xfrm>
            <a:off x="659758" y="971550"/>
            <a:ext cx="3854370"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日本におけるキリスト教のおもな歴史</a:t>
            </a:r>
            <a:endParaRPr lang="ja-JP" altLang="ja-JP" sz="1400" dirty="0">
              <a:solidFill>
                <a:srgbClr val="C00000"/>
              </a:solidFill>
              <a:latin typeface="Meiryo" charset="-128"/>
              <a:ea typeface="Meiryo" charset="-128"/>
              <a:cs typeface="Meiryo"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646" t="6211" r="10221" b="5570"/>
          <a:stretch/>
        </p:blipFill>
        <p:spPr>
          <a:xfrm>
            <a:off x="8700792" y="474791"/>
            <a:ext cx="1892300" cy="1454084"/>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9" y="1828724"/>
            <a:ext cx="8282296" cy="5474369"/>
          </a:xfrm>
          <a:prstGeom prst="rect">
            <a:avLst/>
          </a:prstGeom>
        </p:spPr>
      </p:pic>
    </p:spTree>
    <p:extLst>
      <p:ext uri="{BB962C8B-B14F-4D97-AF65-F5344CB8AC3E}">
        <p14:creationId xmlns:p14="http://schemas.microsoft.com/office/powerpoint/2010/main" val="137750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35" name="テキスト ボックス 34"/>
          <p:cNvSpPr txBox="1"/>
          <p:nvPr/>
        </p:nvSpPr>
        <p:spPr>
          <a:xfrm>
            <a:off x="232760" y="4424432"/>
            <a:ext cx="10256448" cy="2677656"/>
          </a:xfrm>
          <a:prstGeom prst="rect">
            <a:avLst/>
          </a:prstGeom>
          <a:noFill/>
        </p:spPr>
        <p:txBody>
          <a:bodyPr wrap="square" rtlCol="0">
            <a:spAutoFit/>
          </a:bodyPr>
          <a:lstStyle/>
          <a:p>
            <a:r>
              <a:rPr lang="ja-JP" altLang="ja-JP" sz="1400" dirty="0">
                <a:latin typeface="Meiryo" charset="-128"/>
                <a:ea typeface="Meiryo" charset="-128"/>
                <a:cs typeface="Meiryo" charset="-128"/>
              </a:rPr>
              <a:t>フランシスコ・ザビエルが鹿児島に来たのが</a:t>
            </a:r>
            <a:r>
              <a:rPr lang="en-US" altLang="ja-JP" sz="1400" dirty="0">
                <a:latin typeface="Meiryo" charset="-128"/>
                <a:ea typeface="Meiryo" charset="-128"/>
                <a:cs typeface="Meiryo" charset="-128"/>
              </a:rPr>
              <a:t>1549</a:t>
            </a:r>
            <a:r>
              <a:rPr lang="ja-JP" altLang="ja-JP" sz="1400" dirty="0">
                <a:latin typeface="Meiryo" charset="-128"/>
                <a:ea typeface="Meiryo" charset="-128"/>
                <a:cs typeface="Meiryo" charset="-128"/>
              </a:rPr>
              <a:t>年の夏のこと。</a:t>
            </a:r>
            <a:r>
              <a:rPr lang="en-US" altLang="ja-JP" sz="1400" dirty="0">
                <a:latin typeface="Meiryo" charset="-128"/>
                <a:ea typeface="Meiryo" charset="-128"/>
                <a:cs typeface="Meiryo" charset="-128"/>
              </a:rPr>
              <a:t>43</a:t>
            </a:r>
            <a:r>
              <a:rPr lang="ja-JP" altLang="ja-JP" sz="1400" dirty="0">
                <a:latin typeface="Meiryo" charset="-128"/>
                <a:ea typeface="Meiryo" charset="-128"/>
                <a:cs typeface="Meiryo" charset="-128"/>
              </a:rPr>
              <a:t>歳の時でした。そして</a:t>
            </a:r>
            <a:r>
              <a:rPr lang="en-US" altLang="ja-JP" sz="1400" dirty="0">
                <a:latin typeface="Meiryo" charset="-128"/>
                <a:ea typeface="Meiryo" charset="-128"/>
                <a:cs typeface="Meiryo" charset="-128"/>
              </a:rPr>
              <a:t>1550</a:t>
            </a:r>
            <a:r>
              <a:rPr lang="ja-JP" altLang="ja-JP" sz="1400" dirty="0">
                <a:latin typeface="Meiryo" charset="-128"/>
                <a:ea typeface="Meiryo" charset="-128"/>
                <a:cs typeface="Meiryo" charset="-128"/>
              </a:rPr>
              <a:t>年、ポルトガル船が入港（にゅうこう―港に入ってくること）した平戸に行き、領主（りょうしゅ―その地を</a:t>
            </a:r>
            <a:r>
              <a:rPr lang="ja-JP" altLang="en-US" sz="1400" dirty="0">
                <a:latin typeface="Meiryo" charset="-128"/>
                <a:ea typeface="Meiryo" charset="-128"/>
                <a:cs typeface="Meiryo" charset="-128"/>
              </a:rPr>
              <a:t>おさ</a:t>
            </a:r>
            <a:r>
              <a:rPr lang="ja-JP" altLang="ja-JP" sz="1400" dirty="0">
                <a:latin typeface="Meiryo" charset="-128"/>
                <a:ea typeface="Meiryo" charset="-128"/>
                <a:cs typeface="Meiryo" charset="-128"/>
              </a:rPr>
              <a:t>めているお</a:t>
            </a:r>
            <a:r>
              <a:rPr lang="ja-JP" altLang="en-US" sz="1400" dirty="0">
                <a:latin typeface="Meiryo" charset="-128"/>
                <a:ea typeface="Meiryo" charset="-128"/>
                <a:cs typeface="Meiryo" charset="-128"/>
              </a:rPr>
              <a:t>とのさま</a:t>
            </a:r>
            <a:r>
              <a:rPr lang="ja-JP" altLang="ja-JP" sz="1400" dirty="0">
                <a:latin typeface="Meiryo" charset="-128"/>
                <a:ea typeface="Meiryo" charset="-128"/>
                <a:cs typeface="Meiryo" charset="-128"/>
              </a:rPr>
              <a:t>）の松浦隆信に布教</a:t>
            </a:r>
            <a:r>
              <a:rPr lang="ja-JP" altLang="en-US" sz="1400" dirty="0">
                <a:latin typeface="Meiryo" charset="-128"/>
                <a:ea typeface="Meiryo" charset="-128"/>
                <a:cs typeface="Meiryo" charset="-128"/>
              </a:rPr>
              <a:t>（ふきょう</a:t>
            </a:r>
            <a:r>
              <a:rPr lang="ja-JP" altLang="ja-JP" sz="1400" dirty="0">
                <a:latin typeface="Meiryo" charset="-128"/>
                <a:ea typeface="Meiryo" charset="-128"/>
                <a:cs typeface="Meiryo" charset="-128"/>
              </a:rPr>
              <a:t>―</a:t>
            </a:r>
            <a:r>
              <a:rPr lang="ja-JP" altLang="en-US" sz="1400" dirty="0">
                <a:latin typeface="Meiryo" charset="-128"/>
                <a:ea typeface="Meiryo" charset="-128"/>
                <a:cs typeface="Meiryo" charset="-128"/>
              </a:rPr>
              <a:t>キリスト教を広めること）</a:t>
            </a:r>
            <a:r>
              <a:rPr lang="ja-JP" altLang="ja-JP" sz="1400" dirty="0">
                <a:latin typeface="Meiryo" charset="-128"/>
                <a:ea typeface="Meiryo" charset="-128"/>
                <a:cs typeface="Meiryo" charset="-128"/>
              </a:rPr>
              <a:t>を願い出ました。この頃の平戸はオルトガル、中国などと貿易をしていて、隆信はポルトガル船を歓迎（かんげい）し、ポルトガル人が信頼するザビエルの布教を許しました。</a:t>
            </a:r>
          </a:p>
          <a:p>
            <a:r>
              <a:rPr lang="en-US" altLang="ja-JP" sz="1400" b="1" dirty="0">
                <a:latin typeface="Meiryo" charset="-128"/>
                <a:ea typeface="Meiryo" charset="-128"/>
                <a:cs typeface="Meiryo" charset="-128"/>
              </a:rPr>
              <a:t> </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フランシスコ・ザビエルは</a:t>
            </a:r>
            <a:r>
              <a:rPr lang="en-US" altLang="ja-JP" sz="1400" dirty="0">
                <a:latin typeface="Meiryo" charset="-128"/>
                <a:ea typeface="Meiryo" charset="-128"/>
                <a:cs typeface="Meiryo" charset="-128"/>
              </a:rPr>
              <a:t>1506</a:t>
            </a:r>
            <a:r>
              <a:rPr lang="ja-JP" altLang="ja-JP" sz="1400" dirty="0">
                <a:latin typeface="Meiryo" charset="-128"/>
                <a:ea typeface="Meiryo" charset="-128"/>
                <a:cs typeface="Meiryo" charset="-128"/>
              </a:rPr>
              <a:t>年、スペイン・バスクの貴族の家に生まれました。パリ大学で哲学（てつがく）を学んだ後に</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世界にキリスト教を広めたいとするローマ教皇（きょうこう）の使いとしてインド、東南アジア、日本にキリスト教を伝え広める旅に出て、</a:t>
            </a:r>
            <a:r>
              <a:rPr lang="en-US" altLang="ja-JP" sz="1400" dirty="0">
                <a:latin typeface="Meiryo" charset="-128"/>
                <a:ea typeface="Meiryo" charset="-128"/>
                <a:cs typeface="Meiryo" charset="-128"/>
              </a:rPr>
              <a:t>46</a:t>
            </a:r>
            <a:r>
              <a:rPr lang="ja-JP" altLang="ja-JP" sz="1400" dirty="0">
                <a:latin typeface="Meiryo" charset="-128"/>
                <a:ea typeface="Meiryo" charset="-128"/>
                <a:cs typeface="Meiryo" charset="-128"/>
              </a:rPr>
              <a:t>歳で熱病によって中国の上川島で亡くなるまで、一生を布教にささげました。ふるさとを遠くはなれ、危険な海をわたり、言葉も文化も分からない未知（みち）の国々で、迫害（はくがい）や多くの困難（こんなん）に立ち向かいながら布教を広めたザビエル。その情熱（じょうねつ）と信念（しんねん）の強さは、どこからきているのでしょう。ザビエルは、日本人がとても優秀な民族であることを、世界の人に知らせようとしていました。ローマ教皇にあてた手紙の中の、日本布教のシナリオに書かれています。 </a:t>
            </a:r>
          </a:p>
        </p:txBody>
      </p:sp>
      <p:sp>
        <p:nvSpPr>
          <p:cNvPr id="36" name="テキスト ボックス 35"/>
          <p:cNvSpPr txBox="1"/>
          <p:nvPr/>
        </p:nvSpPr>
        <p:spPr>
          <a:xfrm>
            <a:off x="2561818" y="991092"/>
            <a:ext cx="5598332" cy="307777"/>
          </a:xfrm>
          <a:prstGeom prst="rect">
            <a:avLst/>
          </a:prstGeom>
          <a:noFill/>
        </p:spPr>
        <p:txBody>
          <a:bodyPr wrap="square" rtlCol="0">
            <a:spAutoFit/>
          </a:bodyPr>
          <a:lstStyle/>
          <a:p>
            <a:r>
              <a:rPr lang="en-US" altLang="ja-JP" sz="1400" b="1" u="sng" dirty="0">
                <a:solidFill>
                  <a:srgbClr val="C00000"/>
                </a:solidFill>
                <a:latin typeface="Meiryo" charset="-128"/>
                <a:ea typeface="Meiryo" charset="-128"/>
                <a:cs typeface="Meiryo" charset="-128"/>
              </a:rPr>
              <a:t> </a:t>
            </a:r>
            <a:r>
              <a:rPr lang="ja-JP" altLang="en-US" sz="1400" b="1" u="sng" dirty="0">
                <a:solidFill>
                  <a:srgbClr val="C00000"/>
                </a:solidFill>
                <a:latin typeface="Meiryo" charset="-128"/>
                <a:ea typeface="Meiryo" charset="-128"/>
                <a:cs typeface="Meiryo" charset="-128"/>
              </a:rPr>
              <a:t>さまざまな困難に立ち向かいながら、布教に一生をささげた</a:t>
            </a:r>
            <a:r>
              <a:rPr lang="ja-JP" altLang="ja-JP" sz="1400" b="1" u="sng" dirty="0">
                <a:solidFill>
                  <a:srgbClr val="C00000"/>
                </a:solidFill>
                <a:latin typeface="Meiryo" charset="-128"/>
                <a:ea typeface="Meiryo" charset="-128"/>
                <a:cs typeface="Meiryo" charset="-128"/>
              </a:rPr>
              <a:t>人</a:t>
            </a:r>
            <a:endParaRPr lang="ja-JP" altLang="ja-JP" sz="1400" b="1" dirty="0">
              <a:solidFill>
                <a:srgbClr val="C00000"/>
              </a:solidFill>
              <a:latin typeface="Meiryo" charset="-128"/>
              <a:ea typeface="Meiryo" charset="-128"/>
              <a:cs typeface="Meiryo" charset="-128"/>
            </a:endParaRPr>
          </a:p>
        </p:txBody>
      </p:sp>
      <p:sp>
        <p:nvSpPr>
          <p:cNvPr id="11" name="テキスト ボックス 10"/>
          <p:cNvSpPr txBox="1"/>
          <p:nvPr/>
        </p:nvSpPr>
        <p:spPr>
          <a:xfrm>
            <a:off x="89381" y="474791"/>
            <a:ext cx="6798179" cy="338554"/>
          </a:xfrm>
          <a:prstGeom prst="rect">
            <a:avLst/>
          </a:prstGeom>
          <a:noFill/>
        </p:spPr>
        <p:txBody>
          <a:bodyPr wrap="square" rtlCol="0">
            <a:spAutoFit/>
          </a:bodyPr>
          <a:lstStyle/>
          <a:p>
            <a:r>
              <a:rPr lang="ja-JP" altLang="en-US" sz="1600" b="1" dirty="0">
                <a:latin typeface="Meiryo" charset="-128"/>
                <a:ea typeface="Meiryo" charset="-128"/>
                <a:cs typeface="Meiryo" charset="-128"/>
              </a:rPr>
              <a:t>フランシスコ・</a:t>
            </a:r>
            <a:r>
              <a:rPr lang="ja-JP" altLang="ja-JP" sz="1600" b="1" dirty="0">
                <a:latin typeface="Meiryo" charset="-128"/>
                <a:ea typeface="Meiryo" charset="-128"/>
                <a:cs typeface="Meiryo" charset="-128"/>
              </a:rPr>
              <a:t>ザビエル</a:t>
            </a:r>
            <a:r>
              <a:rPr lang="ja-JP" altLang="en-US" sz="1600" b="1" dirty="0">
                <a:latin typeface="Meiryo" charset="-128"/>
                <a:ea typeface="Meiryo" charset="-128"/>
                <a:cs typeface="Meiryo" charset="-128"/>
              </a:rPr>
              <a:t>が</a:t>
            </a:r>
            <a:r>
              <a:rPr lang="ja-JP" altLang="ja-JP" sz="1600" b="1" dirty="0">
                <a:latin typeface="Meiryo" charset="-128"/>
                <a:ea typeface="Meiryo" charset="-128"/>
                <a:cs typeface="Meiryo" charset="-128"/>
              </a:rPr>
              <a:t>来日。ザビエルってどんな人？ </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7022" t="4372" r="5429" b="3026"/>
          <a:stretch/>
        </p:blipFill>
        <p:spPr>
          <a:xfrm>
            <a:off x="3822701" y="1337609"/>
            <a:ext cx="2718042" cy="300976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27906">
            <a:off x="7666406" y="2657856"/>
            <a:ext cx="2879894" cy="1834388"/>
          </a:xfrm>
          <a:prstGeom prst="rect">
            <a:avLst/>
          </a:prstGeom>
        </p:spPr>
      </p:pic>
      <p:sp>
        <p:nvSpPr>
          <p:cNvPr id="39" name="テキスト ボックス 38"/>
          <p:cNvSpPr txBox="1"/>
          <p:nvPr/>
        </p:nvSpPr>
        <p:spPr>
          <a:xfrm>
            <a:off x="4867556" y="4092324"/>
            <a:ext cx="1507844" cy="230832"/>
          </a:xfrm>
          <a:prstGeom prst="rect">
            <a:avLst/>
          </a:prstGeom>
          <a:noFill/>
        </p:spPr>
        <p:txBody>
          <a:bodyPr wrap="square" rtlCol="0">
            <a:spAutoFit/>
          </a:bodyPr>
          <a:lstStyle/>
          <a:p>
            <a:r>
              <a:rPr lang="ja-JP" altLang="en-US" sz="900">
                <a:latin typeface="Meiryo" charset="-128"/>
                <a:ea typeface="Meiryo" charset="-128"/>
                <a:cs typeface="Meiryo" charset="-128"/>
              </a:rPr>
              <a:t>フランシスコ・ザビエル</a:t>
            </a:r>
            <a:endParaRPr lang="en-US" altLang="ja-JP" sz="900" dirty="0">
              <a:latin typeface="Meiryo" charset="-128"/>
              <a:ea typeface="Meiryo" charset="-128"/>
              <a:cs typeface="Meiryo" charset="-128"/>
            </a:endParaRPr>
          </a:p>
        </p:txBody>
      </p:sp>
    </p:spTree>
    <p:extLst>
      <p:ext uri="{BB962C8B-B14F-4D97-AF65-F5344CB8AC3E}">
        <p14:creationId xmlns:p14="http://schemas.microsoft.com/office/powerpoint/2010/main" val="8351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35" name="テキスト ボックス 34"/>
          <p:cNvSpPr txBox="1"/>
          <p:nvPr/>
        </p:nvSpPr>
        <p:spPr>
          <a:xfrm>
            <a:off x="464695" y="4457945"/>
            <a:ext cx="9863528" cy="1169551"/>
          </a:xfrm>
          <a:prstGeom prst="rect">
            <a:avLst/>
          </a:prstGeom>
          <a:noFill/>
        </p:spPr>
        <p:txBody>
          <a:bodyPr wrap="square" rtlCol="0">
            <a:spAutoFit/>
          </a:bodyPr>
          <a:lstStyle/>
          <a:p>
            <a:r>
              <a:rPr lang="en-US" altLang="ja-JP" sz="1400" dirty="0">
                <a:latin typeface="Meiryo" charset="-128"/>
                <a:ea typeface="Meiryo" charset="-128"/>
                <a:cs typeface="Meiryo" charset="-128"/>
              </a:rPr>
              <a:t>15</a:t>
            </a:r>
            <a:r>
              <a:rPr lang="ja-JP" altLang="ja-JP" sz="1400" dirty="0">
                <a:latin typeface="Meiryo" charset="-128"/>
                <a:ea typeface="Meiryo" charset="-128"/>
                <a:cs typeface="Meiryo" charset="-128"/>
              </a:rPr>
              <a:t>世紀から</a:t>
            </a:r>
            <a:r>
              <a:rPr lang="en-US" altLang="ja-JP" sz="1400" dirty="0">
                <a:latin typeface="Meiryo" charset="-128"/>
                <a:ea typeface="Meiryo" charset="-128"/>
                <a:cs typeface="Meiryo" charset="-128"/>
              </a:rPr>
              <a:t>17</a:t>
            </a:r>
            <a:r>
              <a:rPr lang="ja-JP" altLang="ja-JP" sz="1400" dirty="0">
                <a:latin typeface="Meiryo" charset="-128"/>
                <a:ea typeface="Meiryo" charset="-128"/>
                <a:cs typeface="Meiryo" charset="-128"/>
              </a:rPr>
              <a:t>世紀にかけてのヨーロッパは領土を広げるために、スペイン、ポルトガルを中心に航海（こうかい）ブームでした。ローマ教皇も海外での新たな信者の獲得（かくとく）のため、ポルトガル、スペインの船に使命感あふれる宣教師をのせて、新たな領土（りょうど）の住民への布教（ふきょう）活動をすすめました。ザビエルが来日した</a:t>
            </a:r>
            <a:r>
              <a:rPr lang="en-US" altLang="ja-JP" sz="1400" dirty="0">
                <a:latin typeface="Meiryo" charset="-128"/>
                <a:ea typeface="Meiryo" charset="-128"/>
                <a:cs typeface="Meiryo" charset="-128"/>
              </a:rPr>
              <a:t>1549</a:t>
            </a:r>
            <a:r>
              <a:rPr lang="ja-JP" altLang="ja-JP" sz="1400" dirty="0">
                <a:latin typeface="Meiryo" charset="-128"/>
                <a:ea typeface="Meiryo" charset="-128"/>
                <a:cs typeface="Meiryo" charset="-128"/>
              </a:rPr>
              <a:t>年当時の日本は戦国時代の末期（まっき）。それぞれの地域を治める領主たちが戦いをくり返し、織田信長の力が強くなっていった頃でした。</a:t>
            </a:r>
          </a:p>
        </p:txBody>
      </p:sp>
      <p:sp>
        <p:nvSpPr>
          <p:cNvPr id="36" name="テキスト ボックス 35"/>
          <p:cNvSpPr txBox="1"/>
          <p:nvPr/>
        </p:nvSpPr>
        <p:spPr>
          <a:xfrm>
            <a:off x="2060294" y="1000163"/>
            <a:ext cx="6574420" cy="307777"/>
          </a:xfrm>
          <a:prstGeom prst="rect">
            <a:avLst/>
          </a:prstGeom>
          <a:noFill/>
        </p:spPr>
        <p:txBody>
          <a:bodyPr wrap="square" rtlCol="0">
            <a:spAutoFit/>
          </a:bodyPr>
          <a:lstStyle/>
          <a:p>
            <a:r>
              <a:rPr lang="en-US" altLang="ja-JP" sz="1400" b="1" u="sng" dirty="0">
                <a:solidFill>
                  <a:srgbClr val="C00000"/>
                </a:solidFill>
                <a:latin typeface="Meiryo" charset="-128"/>
                <a:ea typeface="Meiryo" charset="-128"/>
                <a:cs typeface="Meiryo" charset="-128"/>
              </a:rPr>
              <a:t>A.  </a:t>
            </a:r>
            <a:r>
              <a:rPr lang="ja-JP" altLang="en-US" sz="1400" b="1" u="sng" dirty="0">
                <a:solidFill>
                  <a:srgbClr val="C00000"/>
                </a:solidFill>
                <a:latin typeface="Meiryo" charset="-128"/>
                <a:ea typeface="Meiryo" charset="-128"/>
                <a:cs typeface="Meiryo" charset="-128"/>
              </a:rPr>
              <a:t>世界が大航海（だいこうかい）時代を迎えるなか、日本は国内での争いが</a:t>
            </a:r>
            <a:endParaRPr lang="ja-JP" altLang="ja-JP" sz="1400" b="1" dirty="0">
              <a:solidFill>
                <a:srgbClr val="C00000"/>
              </a:solidFill>
              <a:latin typeface="Meiryo" charset="-128"/>
              <a:ea typeface="Meiryo" charset="-128"/>
              <a:cs typeface="Meiryo" charset="-128"/>
            </a:endParaRPr>
          </a:p>
        </p:txBody>
      </p:sp>
      <p:sp>
        <p:nvSpPr>
          <p:cNvPr id="11" name="テキスト ボックス 10"/>
          <p:cNvSpPr txBox="1"/>
          <p:nvPr/>
        </p:nvSpPr>
        <p:spPr>
          <a:xfrm>
            <a:off x="89381" y="474791"/>
            <a:ext cx="10503711" cy="338554"/>
          </a:xfrm>
          <a:prstGeom prst="rect">
            <a:avLst/>
          </a:prstGeom>
          <a:noFill/>
        </p:spPr>
        <p:txBody>
          <a:bodyPr wrap="square" rtlCol="0">
            <a:spAutoFit/>
          </a:bodyPr>
          <a:lstStyle/>
          <a:p>
            <a:r>
              <a:rPr lang="en-US" altLang="ja-JP" sz="1600" b="1" dirty="0">
                <a:latin typeface="Meiryo" charset="-128"/>
                <a:ea typeface="Meiryo" charset="-128"/>
                <a:cs typeface="Meiryo" charset="-128"/>
              </a:rPr>
              <a:t>Q. </a:t>
            </a:r>
            <a:r>
              <a:rPr lang="ja-JP" altLang="ja-JP" sz="1600" b="1" dirty="0">
                <a:latin typeface="Meiryo" charset="-128"/>
                <a:ea typeface="Meiryo" charset="-128"/>
                <a:cs typeface="Meiryo" charset="-128"/>
              </a:rPr>
              <a:t>キリスト教が伝わってきたころの世界は</a:t>
            </a:r>
            <a:r>
              <a:rPr lang="ja-JP" altLang="en-US" sz="1600" b="1" dirty="0">
                <a:latin typeface="Meiryo" charset="-128"/>
                <a:ea typeface="Meiryo" charset="-128"/>
                <a:cs typeface="Meiryo" charset="-128"/>
              </a:rPr>
              <a:t>、</a:t>
            </a:r>
            <a:r>
              <a:rPr lang="ja-JP" altLang="ja-JP" sz="1600" b="1" dirty="0">
                <a:latin typeface="Meiryo" charset="-128"/>
                <a:ea typeface="Meiryo" charset="-128"/>
                <a:cs typeface="Meiryo" charset="-128"/>
              </a:rPr>
              <a:t>どのような時代だった</a:t>
            </a:r>
            <a:r>
              <a:rPr lang="ja-JP" altLang="en-US" sz="1600" b="1" dirty="0">
                <a:latin typeface="Meiryo" charset="-128"/>
                <a:ea typeface="Meiryo" charset="-128"/>
                <a:cs typeface="Meiryo" charset="-128"/>
              </a:rPr>
              <a:t>ので</a:t>
            </a:r>
            <a:r>
              <a:rPr lang="ja-JP" altLang="ja-JP" sz="1600" b="1" dirty="0">
                <a:latin typeface="Meiryo" charset="-128"/>
                <a:ea typeface="Meiryo" charset="-128"/>
                <a:cs typeface="Meiryo" charset="-128"/>
              </a:rPr>
              <a:t>しょう。そして日本は？</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302" y="1369484"/>
            <a:ext cx="6244345" cy="2750813"/>
          </a:xfrm>
          <a:prstGeom prst="rect">
            <a:avLst/>
          </a:prstGeom>
        </p:spPr>
      </p:pic>
      <p:sp>
        <p:nvSpPr>
          <p:cNvPr id="8" name="テキスト ボックス 7"/>
          <p:cNvSpPr txBox="1"/>
          <p:nvPr/>
        </p:nvSpPr>
        <p:spPr>
          <a:xfrm>
            <a:off x="4224032" y="4120297"/>
            <a:ext cx="2512434" cy="230832"/>
          </a:xfrm>
          <a:prstGeom prst="rect">
            <a:avLst/>
          </a:prstGeom>
          <a:noFill/>
        </p:spPr>
        <p:txBody>
          <a:bodyPr wrap="square" rtlCol="0">
            <a:spAutoFit/>
          </a:bodyPr>
          <a:lstStyle/>
          <a:p>
            <a:r>
              <a:rPr lang="ja-JP" altLang="ja-JP" sz="900" dirty="0">
                <a:latin typeface="Meiryo" charset="-128"/>
                <a:ea typeface="Meiryo" charset="-128"/>
                <a:cs typeface="Meiryo" charset="-128"/>
              </a:rPr>
              <a:t>南蛮人来朝之図</a:t>
            </a:r>
            <a:r>
              <a:rPr lang="ja-JP" altLang="en-US" sz="900" dirty="0">
                <a:latin typeface="Meiryo" charset="-128"/>
                <a:ea typeface="Meiryo" charset="-128"/>
                <a:cs typeface="Meiryo" charset="-128"/>
              </a:rPr>
              <a:t>（</a:t>
            </a:r>
            <a:r>
              <a:rPr lang="ja-JP" altLang="ja-JP" sz="900" dirty="0">
                <a:latin typeface="Meiryo" charset="-128"/>
                <a:ea typeface="Meiryo" charset="-128"/>
                <a:cs typeface="Meiryo" charset="-128"/>
              </a:rPr>
              <a:t>長崎歴史文化博物館蔵</a:t>
            </a:r>
            <a:r>
              <a:rPr lang="ja-JP" altLang="en-US" sz="900" dirty="0">
                <a:latin typeface="Meiryo" charset="-128"/>
                <a:ea typeface="Meiryo" charset="-128"/>
                <a:cs typeface="Meiryo" charset="-128"/>
              </a:rPr>
              <a:t>）</a:t>
            </a:r>
            <a:r>
              <a:rPr lang="ja-JP" altLang="ja-JP" sz="900" dirty="0">
                <a:latin typeface="Meiryo" charset="-128"/>
                <a:ea typeface="Meiryo" charset="-128"/>
                <a:cs typeface="Meiryo" charset="-128"/>
              </a:rPr>
              <a:t> </a:t>
            </a:r>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475" t="7183" r="5335" b="20031"/>
          <a:stretch/>
        </p:blipFill>
        <p:spPr>
          <a:xfrm>
            <a:off x="1693888" y="5627496"/>
            <a:ext cx="1558978" cy="1779898"/>
          </a:xfrm>
          <a:prstGeom prst="rect">
            <a:avLst/>
          </a:prstGeom>
        </p:spPr>
      </p:pic>
      <p:sp>
        <p:nvSpPr>
          <p:cNvPr id="12" name="テキスト ボックス 11"/>
          <p:cNvSpPr txBox="1"/>
          <p:nvPr/>
        </p:nvSpPr>
        <p:spPr>
          <a:xfrm>
            <a:off x="3440051" y="6186484"/>
            <a:ext cx="6723279" cy="984885"/>
          </a:xfrm>
          <a:prstGeom prst="rect">
            <a:avLst/>
          </a:prstGeom>
          <a:noFill/>
        </p:spPr>
        <p:txBody>
          <a:bodyPr wrap="square" rtlCol="0">
            <a:spAutoFit/>
          </a:bodyPr>
          <a:lstStyle/>
          <a:p>
            <a:r>
              <a:rPr lang="ja-JP" altLang="en-US" sz="1600" b="1" dirty="0">
                <a:latin typeface="Meiryo" charset="-128"/>
                <a:ea typeface="Meiryo" charset="-128"/>
                <a:cs typeface="Meiryo" charset="-128"/>
              </a:rPr>
              <a:t>織田信長</a:t>
            </a:r>
            <a:endParaRPr lang="en-US" altLang="ja-JP" sz="1600" b="1" dirty="0">
              <a:latin typeface="Meiryo" charset="-128"/>
              <a:ea typeface="Meiryo" charset="-128"/>
              <a:cs typeface="Meiryo" charset="-128"/>
            </a:endParaRPr>
          </a:p>
          <a:p>
            <a:r>
              <a:rPr lang="ja-JP" altLang="ja-JP" sz="1400" dirty="0">
                <a:latin typeface="Meiryo" charset="-128"/>
                <a:ea typeface="Meiryo" charset="-128"/>
                <a:cs typeface="Meiryo" charset="-128"/>
              </a:rPr>
              <a:t>南蛮貿易（</a:t>
            </a:r>
            <a:r>
              <a:rPr lang="ja-JP" altLang="en-US" sz="1400" dirty="0">
                <a:latin typeface="Meiryo" charset="-128"/>
                <a:ea typeface="Meiryo" charset="-128"/>
                <a:cs typeface="Meiryo" charset="-128"/>
              </a:rPr>
              <a:t>なんばんぼうえき</a:t>
            </a:r>
            <a:r>
              <a:rPr lang="ja-JP" altLang="ja-JP" sz="1400" dirty="0">
                <a:latin typeface="Meiryo" charset="-128"/>
                <a:ea typeface="Meiryo" charset="-128"/>
                <a:cs typeface="Meiryo" charset="-128"/>
              </a:rPr>
              <a:t>―かいがいとのぼうえき）に積極的（せっきょくてき）だった織田信長</a:t>
            </a:r>
            <a:r>
              <a:rPr lang="ja-JP" altLang="en-US" sz="1400" dirty="0">
                <a:latin typeface="Meiryo" charset="-128"/>
                <a:ea typeface="Meiryo" charset="-128"/>
                <a:cs typeface="Meiryo" charset="-128"/>
              </a:rPr>
              <a:t>は、</a:t>
            </a:r>
            <a:r>
              <a:rPr lang="ja-JP" altLang="ja-JP" sz="1400" dirty="0">
                <a:latin typeface="Meiryo" charset="-128"/>
                <a:ea typeface="Meiryo" charset="-128"/>
                <a:cs typeface="Meiryo" charset="-128"/>
              </a:rPr>
              <a:t>南蛮寺（なんばんでら）を作り、宣教師（せんきょうし）を保護（ほご）し</a:t>
            </a:r>
            <a:r>
              <a:rPr lang="ja-JP" altLang="en-US" sz="1400" dirty="0">
                <a:latin typeface="Meiryo" charset="-128"/>
                <a:ea typeface="Meiryo" charset="-128"/>
                <a:cs typeface="Meiryo" charset="-128"/>
              </a:rPr>
              <a:t>ました</a:t>
            </a:r>
            <a:r>
              <a:rPr lang="ja-JP" altLang="ja-JP" sz="1400" dirty="0">
                <a:latin typeface="Meiryo" charset="-128"/>
                <a:ea typeface="Meiryo" charset="-128"/>
                <a:cs typeface="Meiryo" charset="-128"/>
              </a:rPr>
              <a:t>た。 </a:t>
            </a:r>
          </a:p>
        </p:txBody>
      </p:sp>
    </p:spTree>
    <p:extLst>
      <p:ext uri="{BB962C8B-B14F-4D97-AF65-F5344CB8AC3E}">
        <p14:creationId xmlns:p14="http://schemas.microsoft.com/office/powerpoint/2010/main" val="119834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52" name="テキスト ボックス 51"/>
          <p:cNvSpPr txBox="1"/>
          <p:nvPr/>
        </p:nvSpPr>
        <p:spPr>
          <a:xfrm>
            <a:off x="131736" y="4020112"/>
            <a:ext cx="5142258" cy="2677656"/>
          </a:xfrm>
          <a:prstGeom prst="rect">
            <a:avLst/>
          </a:prstGeom>
          <a:noFill/>
        </p:spPr>
        <p:txBody>
          <a:bodyPr wrap="square" rtlCol="0">
            <a:spAutoFit/>
          </a:bodyPr>
          <a:lstStyle/>
          <a:p>
            <a:r>
              <a:rPr lang="ja-JP" altLang="ja-JP" sz="1400" dirty="0">
                <a:latin typeface="Meiryo" charset="-128"/>
                <a:ea typeface="Meiryo" charset="-128"/>
                <a:cs typeface="Meiryo" charset="-128"/>
              </a:rPr>
              <a:t>宣教師たちの願いで、</a:t>
            </a:r>
            <a:r>
              <a:rPr lang="en-US" altLang="ja-JP" sz="1400" dirty="0">
                <a:latin typeface="Meiryo" charset="-128"/>
                <a:ea typeface="Meiryo" charset="-128"/>
                <a:cs typeface="Meiryo" charset="-128"/>
              </a:rPr>
              <a:t>1570</a:t>
            </a:r>
            <a:r>
              <a:rPr lang="ja-JP" altLang="ja-JP" sz="1400" dirty="0">
                <a:latin typeface="Meiryo" charset="-128"/>
                <a:ea typeface="Meiryo" charset="-128"/>
                <a:cs typeface="Meiryo" charset="-128"/>
              </a:rPr>
              <a:t>年、長崎に港が開かれました。長い岬の台地に</a:t>
            </a:r>
            <a:r>
              <a:rPr lang="en-US" altLang="ja-JP" sz="1400" dirty="0">
                <a:latin typeface="Meiryo" charset="-128"/>
                <a:ea typeface="Meiryo" charset="-128"/>
                <a:cs typeface="Meiryo" charset="-128"/>
              </a:rPr>
              <a:t>6</a:t>
            </a:r>
            <a:r>
              <a:rPr lang="ja-JP" altLang="ja-JP" sz="1400" dirty="0">
                <a:latin typeface="Meiryo" charset="-128"/>
                <a:ea typeface="Meiryo" charset="-128"/>
                <a:cs typeface="Meiryo" charset="-128"/>
              </a:rPr>
              <a:t>つの町が誕生しました。南蛮船（なんばんせん―ポルトガルやスペイン、当時の中国などから来る貿易のための船）が出入りし、教会が建てられ、東の小ローマといわれるほどに、はなやかなキリスト教文化が花開いていきました。けれどこれは、ほんのひとときのことでした。</a:t>
            </a:r>
            <a:endParaRPr lang="en-US" altLang="ja-JP" sz="1400" dirty="0">
              <a:latin typeface="Meiryo" charset="-128"/>
              <a:ea typeface="Meiryo" charset="-128"/>
              <a:cs typeface="Meiryo" charset="-128"/>
            </a:endParaRPr>
          </a:p>
          <a:p>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やがて織田信長に代わって天下をとった豊臣秀吉の伴天連</a:t>
            </a:r>
            <a:r>
              <a:rPr lang="ja-JP" altLang="en-US" sz="1400" dirty="0">
                <a:latin typeface="Meiryo" charset="-128"/>
                <a:ea typeface="Meiryo" charset="-128"/>
                <a:cs typeface="Meiryo" charset="-128"/>
              </a:rPr>
              <a:t>（ばてれん</a:t>
            </a:r>
            <a:r>
              <a:rPr lang="ja-JP" altLang="ja-JP" sz="1400" dirty="0">
                <a:latin typeface="Meiryo" charset="-128"/>
                <a:ea typeface="Meiryo" charset="-128"/>
                <a:cs typeface="Meiryo" charset="-128"/>
              </a:rPr>
              <a:t>―キリスト教を信仰する人たちの別</a:t>
            </a:r>
            <a:r>
              <a:rPr lang="ja-JP" altLang="en-US" sz="1400" dirty="0">
                <a:latin typeface="Meiryo" charset="-128"/>
                <a:ea typeface="Meiryo" charset="-128"/>
                <a:cs typeface="Meiryo" charset="-128"/>
              </a:rPr>
              <a:t>の</a:t>
            </a:r>
            <a:r>
              <a:rPr lang="ja-JP" altLang="ja-JP" sz="1400" dirty="0">
                <a:latin typeface="Meiryo" charset="-128"/>
                <a:ea typeface="Meiryo" charset="-128"/>
                <a:cs typeface="Meiryo" charset="-128"/>
              </a:rPr>
              <a:t>呼び名</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追放令（ついほうれい）、徳川時代に入っての禁教令（きんきょうれい）のもと、これらの町はそれまでの姿が</a:t>
            </a:r>
            <a:r>
              <a:rPr lang="ja-JP" altLang="en-US" sz="1400" dirty="0">
                <a:latin typeface="Meiryo" charset="-128"/>
                <a:ea typeface="Meiryo" charset="-128"/>
                <a:cs typeface="Meiryo" charset="-128"/>
              </a:rPr>
              <a:t>な</a:t>
            </a:r>
            <a:r>
              <a:rPr lang="ja-JP" altLang="ja-JP" sz="1400" dirty="0">
                <a:latin typeface="Meiryo" charset="-128"/>
                <a:ea typeface="Meiryo" charset="-128"/>
                <a:cs typeface="Meiryo" charset="-128"/>
              </a:rPr>
              <a:t>くなるほどすべてがこわされてしまいます。</a:t>
            </a:r>
          </a:p>
        </p:txBody>
      </p:sp>
      <p:sp>
        <p:nvSpPr>
          <p:cNvPr id="56" name="テキスト ボックス 55"/>
          <p:cNvSpPr txBox="1"/>
          <p:nvPr/>
        </p:nvSpPr>
        <p:spPr>
          <a:xfrm>
            <a:off x="590854" y="971550"/>
            <a:ext cx="4421530"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長崎が東の小ローマと</a:t>
            </a:r>
            <a:r>
              <a:rPr lang="ja-JP" altLang="ja-JP" sz="1400" b="1" u="sng">
                <a:solidFill>
                  <a:srgbClr val="C00000"/>
                </a:solidFill>
                <a:latin typeface="Meiryo" charset="-128"/>
                <a:ea typeface="Meiryo" charset="-128"/>
                <a:cs typeface="Meiryo" charset="-128"/>
              </a:rPr>
              <a:t>呼ばれた、はなやか</a:t>
            </a:r>
            <a:r>
              <a:rPr lang="ja-JP" altLang="ja-JP" sz="1400" b="1" u="sng" dirty="0">
                <a:solidFill>
                  <a:srgbClr val="C00000"/>
                </a:solidFill>
                <a:latin typeface="Meiryo" charset="-128"/>
                <a:ea typeface="Meiryo" charset="-128"/>
                <a:cs typeface="Meiryo" charset="-128"/>
              </a:rPr>
              <a:t>な時代</a:t>
            </a:r>
            <a:endParaRPr lang="ja-JP" altLang="ja-JP" sz="1400" dirty="0">
              <a:solidFill>
                <a:srgbClr val="C00000"/>
              </a:solidFill>
              <a:latin typeface="Meiryo" charset="-128"/>
              <a:ea typeface="Meiryo" charset="-128"/>
              <a:cs typeface="Meiryo" charset="-128"/>
            </a:endParaRPr>
          </a:p>
        </p:txBody>
      </p:sp>
      <p:sp>
        <p:nvSpPr>
          <p:cNvPr id="22" name="テキスト ボックス 21"/>
          <p:cNvSpPr txBox="1"/>
          <p:nvPr/>
        </p:nvSpPr>
        <p:spPr>
          <a:xfrm>
            <a:off x="5683169" y="4020112"/>
            <a:ext cx="4826643" cy="2893100"/>
          </a:xfrm>
          <a:prstGeom prst="rect">
            <a:avLst/>
          </a:prstGeom>
          <a:noFill/>
        </p:spPr>
        <p:txBody>
          <a:bodyPr wrap="square" rtlCol="0">
            <a:spAutoFit/>
          </a:bodyPr>
          <a:lstStyle/>
          <a:p>
            <a:r>
              <a:rPr lang="ja-JP" altLang="ja-JP" sz="1400" dirty="0">
                <a:latin typeface="Meiryo" charset="-128"/>
                <a:ea typeface="Meiryo" charset="-128"/>
                <a:cs typeface="Meiryo" charset="-128"/>
              </a:rPr>
              <a:t>大村純忠は、天正遣欧（てんしょうけんおう）少年使節を送り出した大名の一人です。</a:t>
            </a:r>
            <a:r>
              <a:rPr lang="en-US" altLang="ja-JP" sz="1400" dirty="0">
                <a:latin typeface="Meiryo" charset="-128"/>
                <a:ea typeface="Meiryo" charset="-128"/>
                <a:cs typeface="Meiryo" charset="-128"/>
              </a:rPr>
              <a:t>1563</a:t>
            </a:r>
            <a:r>
              <a:rPr lang="ja-JP" altLang="ja-JP" sz="1400" dirty="0">
                <a:latin typeface="Meiryo" charset="-128"/>
                <a:ea typeface="Meiryo" charset="-128"/>
                <a:cs typeface="Meiryo" charset="-128"/>
              </a:rPr>
              <a:t>年に家臣（かしん）</a:t>
            </a:r>
            <a:r>
              <a:rPr lang="en-US" altLang="ja-JP" sz="1400" dirty="0">
                <a:latin typeface="Meiryo" charset="-128"/>
                <a:ea typeface="Meiryo" charset="-128"/>
                <a:cs typeface="Meiryo" charset="-128"/>
              </a:rPr>
              <a:t>25</a:t>
            </a:r>
            <a:r>
              <a:rPr lang="ja-JP" altLang="ja-JP" sz="1400" dirty="0">
                <a:latin typeface="Meiryo" charset="-128"/>
                <a:ea typeface="Meiryo" charset="-128"/>
                <a:cs typeface="Meiryo" charset="-128"/>
              </a:rPr>
              <a:t>名とともに洗礼を受け、日本初のキリシタン大名になりました。純忠がおさめた大村領は当時、日本で一番多くのキリスト教徒が住んだとされ、ポルトガルとの貿易によって発展していきました。発展をよく思わない周辺の国々から領土（りょうど）を守るため、</a:t>
            </a:r>
            <a:r>
              <a:rPr lang="en-US" altLang="ja-JP" sz="1400" dirty="0">
                <a:latin typeface="Meiryo" charset="-128"/>
                <a:ea typeface="Meiryo" charset="-128"/>
                <a:cs typeface="Meiryo" charset="-128"/>
              </a:rPr>
              <a:t>1570</a:t>
            </a:r>
            <a:r>
              <a:rPr lang="ja-JP" altLang="ja-JP" sz="1400" dirty="0">
                <a:latin typeface="Meiryo" charset="-128"/>
                <a:ea typeface="Meiryo" charset="-128"/>
                <a:cs typeface="Meiryo" charset="-128"/>
              </a:rPr>
              <a:t>年、純忠は長崎を開港しました。</a:t>
            </a:r>
          </a:p>
          <a:p>
            <a:endParaRPr lang="en-US"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純忠は一羽の小鳥でも主の慈悲（じひ）のもとに命を与えられたと大切にしたそうです。けれど、</a:t>
            </a:r>
            <a:r>
              <a:rPr lang="en-US" altLang="ja-JP" sz="1400" dirty="0">
                <a:latin typeface="Meiryo" charset="-128"/>
                <a:ea typeface="Meiryo" charset="-128"/>
                <a:cs typeface="Meiryo" charset="-128"/>
              </a:rPr>
              <a:t>1587</a:t>
            </a:r>
            <a:r>
              <a:rPr lang="ja-JP" altLang="ja-JP" sz="1400" dirty="0">
                <a:latin typeface="Meiryo" charset="-128"/>
                <a:ea typeface="Meiryo" charset="-128"/>
                <a:cs typeface="Meiryo" charset="-128"/>
              </a:rPr>
              <a:t>年に純忠が亡くなると、その</a:t>
            </a:r>
            <a:r>
              <a:rPr lang="en-US" altLang="ja-JP" sz="1400" dirty="0">
                <a:latin typeface="Meiryo" charset="-128"/>
                <a:ea typeface="Meiryo" charset="-128"/>
                <a:cs typeface="Meiryo" charset="-128"/>
              </a:rPr>
              <a:t>1</a:t>
            </a:r>
            <a:r>
              <a:rPr lang="ja-JP" altLang="en-US" sz="1400" dirty="0">
                <a:latin typeface="Meiryo" charset="-128"/>
                <a:ea typeface="Meiryo" charset="-128"/>
                <a:cs typeface="Meiryo" charset="-128"/>
              </a:rPr>
              <a:t>カ月</a:t>
            </a:r>
            <a:r>
              <a:rPr lang="ja-JP" altLang="ja-JP" sz="1400" dirty="0">
                <a:latin typeface="Meiryo" charset="-128"/>
                <a:ea typeface="Meiryo" charset="-128"/>
                <a:cs typeface="Meiryo" charset="-128"/>
              </a:rPr>
              <a:t>後、豊臣秀吉による伴天連（ばてれん）追放令が出されました。 </a:t>
            </a:r>
          </a:p>
        </p:txBody>
      </p:sp>
      <p:sp>
        <p:nvSpPr>
          <p:cNvPr id="23" name="テキスト ボックス 22"/>
          <p:cNvSpPr txBox="1"/>
          <p:nvPr/>
        </p:nvSpPr>
        <p:spPr>
          <a:xfrm>
            <a:off x="5683169" y="971550"/>
            <a:ext cx="4826643"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日本初のキリシタン</a:t>
            </a:r>
            <a:r>
              <a:rPr lang="ja-JP" altLang="ja-JP" sz="1400" b="1" u="sng">
                <a:solidFill>
                  <a:srgbClr val="C00000"/>
                </a:solidFill>
                <a:latin typeface="Meiryo" charset="-128"/>
                <a:ea typeface="Meiryo" charset="-128"/>
                <a:cs typeface="Meiryo" charset="-128"/>
              </a:rPr>
              <a:t>大名、大村</a:t>
            </a:r>
            <a:r>
              <a:rPr lang="ja-JP" altLang="ja-JP" sz="1400" b="1" u="sng" dirty="0">
                <a:solidFill>
                  <a:srgbClr val="C00000"/>
                </a:solidFill>
                <a:latin typeface="Meiryo" charset="-128"/>
                <a:ea typeface="Meiryo" charset="-128"/>
                <a:cs typeface="Meiryo" charset="-128"/>
              </a:rPr>
              <a:t>純忠（おおむらすみただ）</a:t>
            </a:r>
            <a:endParaRPr lang="ja-JP" altLang="ja-JP" sz="1400" dirty="0">
              <a:solidFill>
                <a:srgbClr val="C00000"/>
              </a:solidFill>
              <a:latin typeface="Meiryo" charset="-128"/>
              <a:ea typeface="Meiryo" charset="-128"/>
              <a:cs typeface="Meiryo" charset="-128"/>
            </a:endParaRPr>
          </a:p>
        </p:txBody>
      </p:sp>
      <p:sp>
        <p:nvSpPr>
          <p:cNvPr id="30" name="テキスト ボックス 29"/>
          <p:cNvSpPr txBox="1"/>
          <p:nvPr/>
        </p:nvSpPr>
        <p:spPr>
          <a:xfrm>
            <a:off x="1389507" y="3295574"/>
            <a:ext cx="2407728" cy="646331"/>
          </a:xfrm>
          <a:prstGeom prst="rect">
            <a:avLst/>
          </a:prstGeom>
          <a:noFill/>
        </p:spPr>
        <p:txBody>
          <a:bodyPr wrap="square" rtlCol="0">
            <a:spAutoFit/>
          </a:bodyPr>
          <a:lstStyle/>
          <a:p>
            <a:r>
              <a:rPr lang="ja-JP" altLang="ja-JP" sz="900" dirty="0">
                <a:latin typeface="Meiryo" charset="-128"/>
                <a:ea typeface="Meiryo" charset="-128"/>
                <a:cs typeface="Meiryo" charset="-128"/>
              </a:rPr>
              <a:t>キリシタン文化の痕跡（こんせき）を示す瓦（かわら）「花十字裳紋瓦（はなじゅうじしょうもんかわら） 」</a:t>
            </a:r>
            <a:r>
              <a:rPr lang="ja-JP" altLang="en-US" sz="900" dirty="0">
                <a:latin typeface="Meiryo" charset="-128"/>
                <a:ea typeface="Meiryo" charset="-128"/>
                <a:cs typeface="Meiryo" charset="-128"/>
              </a:rPr>
              <a:t>（</a:t>
            </a:r>
            <a:r>
              <a:rPr lang="ja-JP" altLang="ja-JP" sz="900" dirty="0">
                <a:latin typeface="Meiryo" charset="-128"/>
                <a:ea typeface="Meiryo" charset="-128"/>
                <a:cs typeface="Meiryo" charset="-128"/>
              </a:rPr>
              <a:t>サント</a:t>
            </a:r>
            <a:r>
              <a:rPr lang="ja-JP" altLang="en-US" sz="900" dirty="0">
                <a:latin typeface="Meiryo" charset="-128"/>
                <a:ea typeface="Meiryo" charset="-128"/>
                <a:cs typeface="Meiryo" charset="-128"/>
              </a:rPr>
              <a:t>・</a:t>
            </a:r>
            <a:r>
              <a:rPr lang="ja-JP" altLang="ja-JP" sz="900" dirty="0">
                <a:latin typeface="Meiryo" charset="-128"/>
                <a:ea typeface="Meiryo" charset="-128"/>
                <a:cs typeface="Meiryo" charset="-128"/>
              </a:rPr>
              <a:t>ドミンゴ教会跡資料館蔵</a:t>
            </a:r>
            <a:r>
              <a:rPr lang="ja-JP" altLang="en-US" sz="900" dirty="0">
                <a:latin typeface="Meiryo" charset="-128"/>
                <a:ea typeface="Meiryo" charset="-128"/>
                <a:cs typeface="Meiryo" charset="-128"/>
              </a:rPr>
              <a:t>）</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507" y="1489778"/>
            <a:ext cx="2407728" cy="1805796"/>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11173" t="8777" r="18030" b="8668"/>
          <a:stretch/>
        </p:blipFill>
        <p:spPr>
          <a:xfrm>
            <a:off x="6884818" y="1279327"/>
            <a:ext cx="1989176" cy="2740785"/>
          </a:xfrm>
          <a:prstGeom prst="rect">
            <a:avLst/>
          </a:prstGeom>
        </p:spPr>
      </p:pic>
      <p:sp>
        <p:nvSpPr>
          <p:cNvPr id="19" name="テキスト ボックス 18"/>
          <p:cNvSpPr txBox="1"/>
          <p:nvPr/>
        </p:nvSpPr>
        <p:spPr>
          <a:xfrm>
            <a:off x="8513275" y="3745118"/>
            <a:ext cx="713567" cy="230832"/>
          </a:xfrm>
          <a:prstGeom prst="rect">
            <a:avLst/>
          </a:prstGeom>
          <a:noFill/>
        </p:spPr>
        <p:txBody>
          <a:bodyPr wrap="square" rtlCol="0">
            <a:spAutoFit/>
          </a:bodyPr>
          <a:lstStyle/>
          <a:p>
            <a:r>
              <a:rPr lang="ja-JP" altLang="en-US" sz="900">
                <a:latin typeface="Meiryo" charset="-128"/>
                <a:ea typeface="Meiryo" charset="-128"/>
                <a:cs typeface="Meiryo" charset="-128"/>
              </a:rPr>
              <a:t>大村純忠</a:t>
            </a:r>
            <a:endParaRPr lang="en-US" altLang="ja-JP" sz="900" dirty="0">
              <a:latin typeface="Meiryo" charset="-128"/>
              <a:ea typeface="Meiryo" charset="-128"/>
              <a:cs typeface="Meiryo" charset="-128"/>
            </a:endParaRPr>
          </a:p>
        </p:txBody>
      </p:sp>
    </p:spTree>
    <p:extLst>
      <p:ext uri="{BB962C8B-B14F-4D97-AF65-F5344CB8AC3E}">
        <p14:creationId xmlns:p14="http://schemas.microsoft.com/office/powerpoint/2010/main" val="114462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20" name="角丸四角形 19"/>
          <p:cNvSpPr/>
          <p:nvPr/>
        </p:nvSpPr>
        <p:spPr>
          <a:xfrm>
            <a:off x="131736" y="756106"/>
            <a:ext cx="10490626" cy="6491779"/>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33336" y="1150734"/>
            <a:ext cx="6199616" cy="566309"/>
          </a:xfrm>
          <a:prstGeom prst="rect">
            <a:avLst/>
          </a:prstGeom>
          <a:noFill/>
        </p:spPr>
        <p:txBody>
          <a:bodyPr wrap="square" rtlCol="0">
            <a:spAutoFit/>
          </a:bodyPr>
          <a:lstStyle/>
          <a:p>
            <a:r>
              <a:rPr lang="ja-JP" altLang="ja-JP" sz="1540" b="1" dirty="0">
                <a:latin typeface="Meiryo" charset="-128"/>
                <a:ea typeface="Meiryo" charset="-128"/>
                <a:cs typeface="Meiryo" charset="-128"/>
              </a:rPr>
              <a:t>日本の文化を海外に伝えた最初の日本人</a:t>
            </a:r>
            <a:r>
              <a:rPr lang="en-US" altLang="ja-JP" sz="1540" b="1" dirty="0">
                <a:latin typeface="Meiryo" charset="-128"/>
                <a:ea typeface="Meiryo" charset="-128"/>
                <a:cs typeface="Meiryo" charset="-128"/>
              </a:rPr>
              <a:t>4</a:t>
            </a:r>
            <a:r>
              <a:rPr lang="ja-JP" altLang="ja-JP" sz="1540" b="1" dirty="0">
                <a:latin typeface="Meiryo" charset="-128"/>
                <a:ea typeface="Meiryo" charset="-128"/>
                <a:cs typeface="Meiryo" charset="-128"/>
              </a:rPr>
              <a:t>人。</a:t>
            </a:r>
          </a:p>
          <a:p>
            <a:r>
              <a:rPr lang="ja-JP" altLang="ja-JP" sz="1540" b="1" dirty="0">
                <a:latin typeface="Meiryo" charset="-128"/>
                <a:ea typeface="Meiryo" charset="-128"/>
                <a:cs typeface="Meiryo" charset="-128"/>
              </a:rPr>
              <a:t>ヨーロッパで歓迎された天正遣欧（てんしょうけんおう）使節団</a:t>
            </a:r>
          </a:p>
        </p:txBody>
      </p:sp>
      <p:sp>
        <p:nvSpPr>
          <p:cNvPr id="25" name="テキスト ボックス 24"/>
          <p:cNvSpPr txBox="1"/>
          <p:nvPr/>
        </p:nvSpPr>
        <p:spPr>
          <a:xfrm>
            <a:off x="233336" y="5001116"/>
            <a:ext cx="5897641" cy="2246769"/>
          </a:xfrm>
          <a:prstGeom prst="rect">
            <a:avLst/>
          </a:prstGeom>
          <a:noFill/>
        </p:spPr>
        <p:txBody>
          <a:bodyPr wrap="square" rtlCol="0">
            <a:spAutoFit/>
          </a:bodyPr>
          <a:lstStyle/>
          <a:p>
            <a:r>
              <a:rPr lang="ja-JP" altLang="ja-JP" sz="1400" dirty="0">
                <a:latin typeface="Meiryo" charset="-128"/>
                <a:ea typeface="Meiryo" charset="-128"/>
                <a:cs typeface="Meiryo" charset="-128"/>
              </a:rPr>
              <a:t>熱心なクリスチャンであり、長崎港を開いた純忠には西洋への</a:t>
            </a:r>
            <a:r>
              <a:rPr lang="ja-JP" altLang="en-US" sz="1400" dirty="0">
                <a:latin typeface="Meiryo" charset="-128"/>
                <a:ea typeface="Meiryo" charset="-128"/>
                <a:cs typeface="Meiryo" charset="-128"/>
              </a:rPr>
              <a:t>あこが</a:t>
            </a:r>
            <a:r>
              <a:rPr lang="ja-JP" altLang="ja-JP" sz="1400" dirty="0">
                <a:latin typeface="Meiryo" charset="-128"/>
                <a:ea typeface="Meiryo" charset="-128"/>
                <a:cs typeface="Meiryo" charset="-128"/>
              </a:rPr>
              <a:t>れがあったのかもしれません。海の向こうの西洋と呼ばれる国々に行ってみたい…その夢を伊藤マンチョ、千々石ミゲル、原マルチノ、中浦ジュリアンら少年使節にたくしたのではないでしょうか。</a:t>
            </a:r>
            <a:endParaRPr lang="en-US" altLang="ja-JP" sz="1400" dirty="0">
              <a:latin typeface="Meiryo" charset="-128"/>
              <a:ea typeface="Meiryo" charset="-128"/>
              <a:cs typeface="Meiryo" charset="-128"/>
            </a:endParaRPr>
          </a:p>
          <a:p>
            <a:endParaRPr lang="ja-JP" altLang="ja-JP" sz="1400" dirty="0">
              <a:latin typeface="Meiryo" charset="-128"/>
              <a:ea typeface="Meiryo" charset="-128"/>
              <a:cs typeface="Meiryo" charset="-128"/>
            </a:endParaRPr>
          </a:p>
          <a:p>
            <a:r>
              <a:rPr lang="en-US" altLang="ja-JP" sz="1400" dirty="0">
                <a:latin typeface="Meiryo" charset="-128"/>
                <a:ea typeface="Meiryo" charset="-128"/>
                <a:cs typeface="Meiryo" charset="-128"/>
              </a:rPr>
              <a:t>13</a:t>
            </a:r>
            <a:r>
              <a:rPr lang="ja-JP" altLang="ja-JP" sz="1400" dirty="0">
                <a:latin typeface="Meiryo" charset="-128"/>
                <a:ea typeface="Meiryo" charset="-128"/>
                <a:cs typeface="Meiryo" charset="-128"/>
              </a:rPr>
              <a:t>歳前後の若者たちは、ザビエルがたどった海路（かいろ）を</a:t>
            </a:r>
            <a:r>
              <a:rPr lang="en-US" altLang="ja-JP" sz="1400" dirty="0">
                <a:latin typeface="Meiryo" charset="-128"/>
                <a:ea typeface="Meiryo" charset="-128"/>
                <a:cs typeface="Meiryo" charset="-128"/>
              </a:rPr>
              <a:t>2</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5</a:t>
            </a:r>
            <a:r>
              <a:rPr lang="ja-JP" altLang="en-US" sz="1400" dirty="0">
                <a:latin typeface="Meiryo" charset="-128"/>
                <a:ea typeface="Meiryo" charset="-128"/>
                <a:cs typeface="Meiryo" charset="-128"/>
              </a:rPr>
              <a:t>カ月</a:t>
            </a:r>
            <a:r>
              <a:rPr lang="ja-JP" altLang="ja-JP" sz="1400" dirty="0">
                <a:latin typeface="Meiryo" charset="-128"/>
                <a:ea typeface="Meiryo" charset="-128"/>
                <a:cs typeface="Meiryo" charset="-128"/>
              </a:rPr>
              <a:t>にわたってさかのぼり、長くつらい航海をへてポルトガルのリスボンに上陸。ローマ教皇を</a:t>
            </a:r>
            <a:r>
              <a:rPr lang="ja-JP" altLang="en-US" sz="1400" dirty="0">
                <a:latin typeface="Meiryo" charset="-128"/>
                <a:ea typeface="Meiryo" charset="-128"/>
                <a:cs typeface="Meiryo" charset="-128"/>
              </a:rPr>
              <a:t>はじ</a:t>
            </a:r>
            <a:r>
              <a:rPr lang="ja-JP" altLang="ja-JP" sz="1400" dirty="0">
                <a:latin typeface="Meiryo" charset="-128"/>
                <a:ea typeface="Meiryo" charset="-128"/>
                <a:cs typeface="Meiryo" charset="-128"/>
              </a:rPr>
              <a:t>め多くの人から歓迎されたと伝えられます。イタリア各地には今も少年たちの記念碑（ひ）や絵画（かいが）が残されています。</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46" y="1717043"/>
            <a:ext cx="3912121" cy="2916269"/>
          </a:xfrm>
          <a:prstGeom prst="rect">
            <a:avLst/>
          </a:prstGeom>
        </p:spPr>
      </p:pic>
      <p:sp>
        <p:nvSpPr>
          <p:cNvPr id="27" name="テキスト ボックス 26"/>
          <p:cNvSpPr txBox="1"/>
          <p:nvPr/>
        </p:nvSpPr>
        <p:spPr>
          <a:xfrm>
            <a:off x="1846910" y="4633312"/>
            <a:ext cx="1662191" cy="230832"/>
          </a:xfrm>
          <a:prstGeom prst="rect">
            <a:avLst/>
          </a:prstGeom>
          <a:noFill/>
        </p:spPr>
        <p:txBody>
          <a:bodyPr wrap="square" rtlCol="0">
            <a:spAutoFit/>
          </a:bodyPr>
          <a:lstStyle/>
          <a:p>
            <a:r>
              <a:rPr lang="ja-JP" altLang="en-US" sz="900" dirty="0">
                <a:latin typeface="Meiryo" charset="-128"/>
                <a:ea typeface="Meiryo" charset="-128"/>
                <a:cs typeface="Meiryo" charset="-128"/>
              </a:rPr>
              <a:t>天正遺欧少年使節顕彰之像</a:t>
            </a:r>
            <a:endParaRPr lang="ja-JP" altLang="ja-JP" sz="900" dirty="0">
              <a:latin typeface="Meiryo" charset="-128"/>
              <a:ea typeface="Meiryo" charset="-128"/>
              <a:cs typeface="Meiryo" charset="-128"/>
            </a:endParaRPr>
          </a:p>
        </p:txBody>
      </p:sp>
      <p:pic>
        <p:nvPicPr>
          <p:cNvPr id="2" name="図 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491" b="88082" l="2903" r="95557">
                        <a14:foregroundMark x1="71919" y1="52100" x2="71919" y2="52100"/>
                        <a14:foregroundMark x1="72097" y1="72304" x2="72097" y2="72304"/>
                        <a14:foregroundMark x1="84182" y1="63451" x2="84182" y2="63451"/>
                      </a14:backgroundRemoval>
                    </a14:imgEffect>
                  </a14:imgLayer>
                </a14:imgProps>
              </a:ext>
              <a:ext uri="{28A0092B-C50C-407E-A947-70E740481C1C}">
                <a14:useLocalDpi xmlns:a14="http://schemas.microsoft.com/office/drawing/2010/main" val="0"/>
              </a:ext>
            </a:extLst>
          </a:blip>
          <a:srcRect l="2087" t="3414" r="2499" b="7815"/>
          <a:stretch/>
        </p:blipFill>
        <p:spPr>
          <a:xfrm>
            <a:off x="5927879" y="4212617"/>
            <a:ext cx="4228427" cy="2053271"/>
          </a:xfrm>
          <a:prstGeom prst="rect">
            <a:avLst/>
          </a:prstGeom>
        </p:spPr>
      </p:pic>
    </p:spTree>
    <p:extLst>
      <p:ext uri="{BB962C8B-B14F-4D97-AF65-F5344CB8AC3E}">
        <p14:creationId xmlns:p14="http://schemas.microsoft.com/office/powerpoint/2010/main" val="29849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52" name="テキスト ボックス 51"/>
          <p:cNvSpPr txBox="1"/>
          <p:nvPr/>
        </p:nvSpPr>
        <p:spPr>
          <a:xfrm>
            <a:off x="3525972" y="4390953"/>
            <a:ext cx="6187654" cy="2246769"/>
          </a:xfrm>
          <a:prstGeom prst="rect">
            <a:avLst/>
          </a:prstGeom>
          <a:noFill/>
        </p:spPr>
        <p:txBody>
          <a:bodyPr wrap="square" rtlCol="0">
            <a:spAutoFit/>
          </a:bodyPr>
          <a:lstStyle/>
          <a:p>
            <a:r>
              <a:rPr lang="ja-JP" altLang="ja-JP" sz="1400" dirty="0">
                <a:latin typeface="Meiryo" charset="-128"/>
                <a:ea typeface="Meiryo" charset="-128"/>
                <a:cs typeface="Meiryo" charset="-128"/>
              </a:rPr>
              <a:t>長崎を中心に広まったキリスト教への風当たりがだんだんと強くなっていきました。時の権力者（けんりょくしゃ）たちは当初、南蛮貿易（なんばんぼうえき）から得る利益（りえき）が大切だったのですが、やがて信仰の力を</a:t>
            </a:r>
            <a:r>
              <a:rPr lang="ja-JP" altLang="en-US" sz="1400" dirty="0">
                <a:latin typeface="Meiryo" charset="-128"/>
                <a:ea typeface="Meiryo" charset="-128"/>
                <a:cs typeface="Meiryo" charset="-128"/>
              </a:rPr>
              <a:t>おそ</a:t>
            </a:r>
            <a:r>
              <a:rPr lang="ja-JP" altLang="ja-JP" sz="1400" dirty="0">
                <a:latin typeface="Meiryo" charset="-128"/>
                <a:ea typeface="Meiryo" charset="-128"/>
                <a:cs typeface="Meiryo" charset="-128"/>
              </a:rPr>
              <a:t>れるようになります。理由の一つは、オランダやポルトガルなど西洋の国々がキリスト教を広めつつ日本を支配するのではという疑い。もう一つは、人はみんな平等だという</a:t>
            </a:r>
            <a:r>
              <a:rPr lang="ja-JP" altLang="en-US" sz="1400" dirty="0">
                <a:latin typeface="Meiryo" charset="-128"/>
                <a:ea typeface="Meiryo" charset="-128"/>
                <a:cs typeface="Meiryo" charset="-128"/>
              </a:rPr>
              <a:t>その</a:t>
            </a:r>
            <a:r>
              <a:rPr lang="ja-JP" altLang="ja-JP" sz="1400" dirty="0">
                <a:latin typeface="Meiryo" charset="-128"/>
                <a:ea typeface="Meiryo" charset="-128"/>
                <a:cs typeface="Meiryo" charset="-128"/>
              </a:rPr>
              <a:t>教えや信者の団結力（だんけつりょく）です。権力者だけが強く豊かな世の中はおかしいと、みんなが思うようになったら天下統一（とういつ）ができなくなってしまいます。そう思った豊臣秀吉は</a:t>
            </a:r>
            <a:r>
              <a:rPr lang="en-US" altLang="ja-JP" sz="1400" dirty="0">
                <a:latin typeface="Meiryo" charset="-128"/>
                <a:ea typeface="Meiryo" charset="-128"/>
                <a:cs typeface="Meiryo" charset="-128"/>
              </a:rPr>
              <a:t>1587</a:t>
            </a:r>
            <a:r>
              <a:rPr lang="ja-JP" altLang="ja-JP" sz="1400" dirty="0">
                <a:latin typeface="Meiryo" charset="-128"/>
                <a:ea typeface="Meiryo" charset="-128"/>
                <a:cs typeface="Meiryo" charset="-128"/>
              </a:rPr>
              <a:t>年に伴天連追放令（ばてれんついほうれい）を出しました。</a:t>
            </a:r>
          </a:p>
        </p:txBody>
      </p:sp>
      <p:sp>
        <p:nvSpPr>
          <p:cNvPr id="56" name="テキスト ボックス 55"/>
          <p:cNvSpPr txBox="1"/>
          <p:nvPr/>
        </p:nvSpPr>
        <p:spPr>
          <a:xfrm>
            <a:off x="1928601" y="988254"/>
            <a:ext cx="7238547"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日本が支配されることを</a:t>
            </a:r>
            <a:r>
              <a:rPr lang="ja-JP" altLang="en-US" sz="1400" b="1" u="sng">
                <a:solidFill>
                  <a:srgbClr val="C00000"/>
                </a:solidFill>
                <a:latin typeface="Meiryo" charset="-128"/>
                <a:ea typeface="Meiryo" charset="-128"/>
                <a:cs typeface="Meiryo" charset="-128"/>
              </a:rPr>
              <a:t>おそ</a:t>
            </a:r>
            <a:r>
              <a:rPr lang="ja-JP" altLang="ja-JP" sz="1400" b="1" u="sng">
                <a:solidFill>
                  <a:srgbClr val="C00000"/>
                </a:solidFill>
                <a:latin typeface="Meiryo" charset="-128"/>
                <a:ea typeface="Meiryo" charset="-128"/>
                <a:cs typeface="Meiryo" charset="-128"/>
              </a:rPr>
              <a:t>れ、秀</a:t>
            </a:r>
            <a:r>
              <a:rPr lang="ja-JP" altLang="ja-JP" sz="1400" b="1" u="sng" dirty="0">
                <a:solidFill>
                  <a:srgbClr val="C00000"/>
                </a:solidFill>
                <a:latin typeface="Meiryo" charset="-128"/>
                <a:ea typeface="Meiryo" charset="-128"/>
                <a:cs typeface="Meiryo" charset="-128"/>
              </a:rPr>
              <a:t>吉は伴天連追放令（ばてれんついほうれい）を </a:t>
            </a:r>
          </a:p>
        </p:txBody>
      </p:sp>
      <p:sp>
        <p:nvSpPr>
          <p:cNvPr id="24" name="テキスト ボックス 23"/>
          <p:cNvSpPr txBox="1"/>
          <p:nvPr/>
        </p:nvSpPr>
        <p:spPr>
          <a:xfrm>
            <a:off x="94526" y="508711"/>
            <a:ext cx="5252173" cy="338554"/>
          </a:xfrm>
          <a:prstGeom prst="rect">
            <a:avLst/>
          </a:prstGeom>
          <a:noFill/>
        </p:spPr>
        <p:txBody>
          <a:bodyPr wrap="square" rtlCol="0">
            <a:spAutoFit/>
          </a:bodyPr>
          <a:lstStyle/>
          <a:p>
            <a:r>
              <a:rPr lang="ja-JP" altLang="ja-JP" sz="1600" b="1" dirty="0">
                <a:latin typeface="Meiryo" charset="-128"/>
                <a:ea typeface="Meiryo" charset="-128"/>
                <a:cs typeface="Meiryo" charset="-128"/>
              </a:rPr>
              <a:t>第</a:t>
            </a:r>
            <a:r>
              <a:rPr lang="en-US" altLang="ja-JP" sz="1600" b="1" dirty="0">
                <a:latin typeface="Meiryo" charset="-128"/>
                <a:ea typeface="Meiryo" charset="-128"/>
                <a:cs typeface="Meiryo" charset="-128"/>
              </a:rPr>
              <a:t>2</a:t>
            </a:r>
            <a:r>
              <a:rPr lang="ja-JP" altLang="ja-JP" sz="1600" b="1" dirty="0">
                <a:latin typeface="Meiryo" charset="-128"/>
                <a:ea typeface="Meiryo" charset="-128"/>
                <a:cs typeface="Meiryo" charset="-128"/>
              </a:rPr>
              <a:t>章　キリスト教の弾圧</a:t>
            </a:r>
            <a:endParaRPr lang="ja-JP" altLang="ja-JP" sz="1600" dirty="0">
              <a:latin typeface="Meiryo" charset="-128"/>
              <a:ea typeface="Meiryo" charset="-128"/>
              <a:cs typeface="Meiryo" charset="-128"/>
            </a:endParaRPr>
          </a:p>
        </p:txBody>
      </p:sp>
      <p:sp>
        <p:nvSpPr>
          <p:cNvPr id="30" name="テキスト ボックス 29"/>
          <p:cNvSpPr txBox="1"/>
          <p:nvPr/>
        </p:nvSpPr>
        <p:spPr>
          <a:xfrm>
            <a:off x="5518127" y="3987136"/>
            <a:ext cx="1101672" cy="276999"/>
          </a:xfrm>
          <a:prstGeom prst="rect">
            <a:avLst/>
          </a:prstGeom>
          <a:noFill/>
        </p:spPr>
        <p:txBody>
          <a:bodyPr wrap="square" rtlCol="0">
            <a:spAutoFit/>
          </a:bodyPr>
          <a:lstStyle/>
          <a:p>
            <a:r>
              <a:rPr lang="ja-JP" altLang="en-US" sz="1200" dirty="0">
                <a:latin typeface="Meiryo" charset="-128"/>
                <a:ea typeface="Meiryo" charset="-128"/>
                <a:cs typeface="Meiryo" charset="-128"/>
              </a:rPr>
              <a:t>豊臣秀吉</a:t>
            </a:r>
            <a:endParaRPr lang="ja-JP" altLang="ja-JP" sz="1200" dirty="0">
              <a:latin typeface="Meiryo" charset="-128"/>
              <a:ea typeface="Meiryo" charset="-128"/>
              <a:cs typeface="Meiryo"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11167" b="8817"/>
          <a:stretch/>
        </p:blipFill>
        <p:spPr>
          <a:xfrm>
            <a:off x="4951027" y="1437020"/>
            <a:ext cx="1668772" cy="2423298"/>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5211" t="2442" r="4050" b="2560"/>
          <a:stretch/>
        </p:blipFill>
        <p:spPr>
          <a:xfrm>
            <a:off x="330199" y="3751576"/>
            <a:ext cx="2882271" cy="3525524"/>
          </a:xfrm>
          <a:prstGeom prst="rect">
            <a:avLst/>
          </a:prstGeom>
        </p:spPr>
      </p:pic>
    </p:spTree>
    <p:extLst>
      <p:ext uri="{BB962C8B-B14F-4D97-AF65-F5344CB8AC3E}">
        <p14:creationId xmlns:p14="http://schemas.microsoft.com/office/powerpoint/2010/main" val="9681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長崎</a:t>
            </a:r>
            <a:r>
              <a:rPr lang="ja-JP" altLang="en-US" sz="1540" dirty="0">
                <a:latin typeface="Meiryo" charset="-128"/>
                <a:ea typeface="Meiryo" charset="-128"/>
                <a:cs typeface="Meiryo" charset="-128"/>
              </a:rPr>
              <a:t>ならではの学習テーマ　</a:t>
            </a:r>
            <a:r>
              <a:rPr lang="en-US" altLang="ja-JP" sz="1540" dirty="0">
                <a:latin typeface="Meiryo" charset="-128"/>
                <a:ea typeface="Meiryo" charset="-128"/>
                <a:cs typeface="Meiryo" charset="-128"/>
              </a:rPr>
              <a:t>〜</a:t>
            </a:r>
            <a:r>
              <a:rPr lang="ja-JP" altLang="en-US" sz="1540" dirty="0">
                <a:latin typeface="Meiryo" charset="-128"/>
                <a:ea typeface="Meiryo" charset="-128"/>
                <a:cs typeface="Meiryo" charset="-128"/>
              </a:rPr>
              <a:t>長崎と天草地方の潜伏キリシタン関連遺産</a:t>
            </a:r>
            <a:r>
              <a:rPr lang="en-US" altLang="ja-JP" sz="1540" dirty="0">
                <a:latin typeface="Meiryo" charset="-128"/>
                <a:ea typeface="Meiryo" charset="-128"/>
                <a:cs typeface="Meiryo" charset="-128"/>
              </a:rPr>
              <a:t>〜</a:t>
            </a:r>
            <a:endParaRPr lang="ja-JP" altLang="en-US" sz="1540" dirty="0">
              <a:solidFill>
                <a:schemeClr val="bg1"/>
              </a:solidFill>
              <a:latin typeface="Meiryo" charset="-128"/>
              <a:ea typeface="Meiryo" charset="-128"/>
              <a:cs typeface="Meiryo" charset="-128"/>
            </a:endParaRPr>
          </a:p>
        </p:txBody>
      </p:sp>
      <p:sp>
        <p:nvSpPr>
          <p:cNvPr id="22" name="テキスト ボックス 21"/>
          <p:cNvSpPr txBox="1"/>
          <p:nvPr/>
        </p:nvSpPr>
        <p:spPr>
          <a:xfrm>
            <a:off x="1514008" y="4159983"/>
            <a:ext cx="7120326" cy="2246769"/>
          </a:xfrm>
          <a:prstGeom prst="rect">
            <a:avLst/>
          </a:prstGeom>
          <a:noFill/>
        </p:spPr>
        <p:txBody>
          <a:bodyPr wrap="square" rtlCol="0">
            <a:spAutoFit/>
          </a:bodyPr>
          <a:lstStyle/>
          <a:p>
            <a:r>
              <a:rPr lang="ja-JP" altLang="en-US" sz="1400" dirty="0">
                <a:latin typeface="Meiryo" charset="-128"/>
                <a:ea typeface="Meiryo" charset="-128"/>
                <a:cs typeface="Meiryo" charset="-128"/>
              </a:rPr>
              <a:t>それ</a:t>
            </a:r>
            <a:r>
              <a:rPr lang="ja-JP" altLang="ja-JP" sz="1400" dirty="0">
                <a:latin typeface="Meiryo" charset="-128"/>
                <a:ea typeface="Meiryo" charset="-128"/>
                <a:cs typeface="Meiryo" charset="-128"/>
              </a:rPr>
              <a:t>にもかかわらず、信仰がさかんなことにいらだった秀吉は、長崎の西坂で宣教師や修道士（しゅうどうし）、信者ら</a:t>
            </a:r>
            <a:r>
              <a:rPr lang="en-US" altLang="ja-JP" sz="1400" dirty="0">
                <a:latin typeface="Meiryo" charset="-128"/>
                <a:ea typeface="Meiryo" charset="-128"/>
                <a:cs typeface="Meiryo" charset="-128"/>
              </a:rPr>
              <a:t>26</a:t>
            </a:r>
            <a:r>
              <a:rPr lang="ja-JP" altLang="ja-JP" sz="1400" dirty="0">
                <a:latin typeface="Meiryo" charset="-128"/>
                <a:ea typeface="Meiryo" charset="-128"/>
                <a:cs typeface="Meiryo" charset="-128"/>
              </a:rPr>
              <a:t>人を処刑（しょけい）しました。京都や大阪で捕（とら）えられた</a:t>
            </a:r>
            <a:r>
              <a:rPr lang="en-US" altLang="ja-JP" sz="1400" dirty="0">
                <a:latin typeface="Meiryo" charset="-128"/>
                <a:ea typeface="Meiryo" charset="-128"/>
                <a:cs typeface="Meiryo" charset="-128"/>
              </a:rPr>
              <a:t>26</a:t>
            </a:r>
            <a:r>
              <a:rPr lang="ja-JP" altLang="ja-JP" sz="1400" dirty="0">
                <a:latin typeface="Meiryo" charset="-128"/>
                <a:ea typeface="Meiryo" charset="-128"/>
                <a:cs typeface="Meiryo" charset="-128"/>
              </a:rPr>
              <a:t>人は長崎まで１</a:t>
            </a:r>
            <a:r>
              <a:rPr lang="ja-JP" altLang="en-US" sz="1400" dirty="0">
                <a:latin typeface="Meiryo" charset="-128"/>
                <a:ea typeface="Meiryo" charset="-128"/>
                <a:cs typeface="Meiryo" charset="-128"/>
              </a:rPr>
              <a:t>カ月</a:t>
            </a:r>
            <a:r>
              <a:rPr lang="ja-JP" altLang="ja-JP" sz="1400" dirty="0">
                <a:latin typeface="Meiryo" charset="-128"/>
                <a:ea typeface="Meiryo" charset="-128"/>
                <a:cs typeface="Meiryo" charset="-128"/>
              </a:rPr>
              <a:t>をかけて歩かされ、西坂の丘で十字架に架（か）けられたのです。それはみせしめのためでもありました。秀吉は自分の権力と</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ぜったいにキリスト教を認（みと）めないという気持ちを知らせるために、キリシタンの町として栄えていた長崎でみなを処刑したのでした。</a:t>
            </a:r>
          </a:p>
          <a:p>
            <a:r>
              <a:rPr lang="ja-JP" altLang="ja-JP" sz="1400" dirty="0">
                <a:latin typeface="Meiryo" charset="-128"/>
                <a:ea typeface="Meiryo" charset="-128"/>
                <a:cs typeface="Meiryo" charset="-128"/>
              </a:rPr>
              <a:t>この</a:t>
            </a:r>
            <a:r>
              <a:rPr lang="en-US" altLang="ja-JP" sz="1400" dirty="0">
                <a:latin typeface="Meiryo" charset="-128"/>
                <a:ea typeface="Meiryo" charset="-128"/>
                <a:cs typeface="Meiryo" charset="-128"/>
              </a:rPr>
              <a:t>26</a:t>
            </a:r>
            <a:r>
              <a:rPr lang="ja-JP" altLang="ja-JP" sz="1400" dirty="0">
                <a:latin typeface="Meiryo" charset="-128"/>
                <a:ea typeface="Meiryo" charset="-128"/>
                <a:cs typeface="Meiryo" charset="-128"/>
              </a:rPr>
              <a:t>人の中に若い兄弟がいました。弟はまだ</a:t>
            </a:r>
            <a:r>
              <a:rPr lang="en-US" altLang="ja-JP" sz="1400" dirty="0">
                <a:latin typeface="Meiryo" charset="-128"/>
                <a:ea typeface="Meiryo" charset="-128"/>
                <a:cs typeface="Meiryo" charset="-128"/>
              </a:rPr>
              <a:t>12</a:t>
            </a:r>
            <a:r>
              <a:rPr lang="ja-JP" altLang="ja-JP" sz="1400" dirty="0">
                <a:latin typeface="Meiryo" charset="-128"/>
                <a:ea typeface="Meiryo" charset="-128"/>
                <a:cs typeface="Meiryo" charset="-128"/>
              </a:rPr>
              <a:t>歳でした。子どもを処刑（しょけい）することをあわれんだ役人が、キリスト教をやめると言えば助かる、今ならまだ間に合うからと助けの手を</a:t>
            </a:r>
            <a:r>
              <a:rPr lang="ja-JP" altLang="en-US" sz="1400" dirty="0">
                <a:latin typeface="Meiryo" charset="-128"/>
                <a:ea typeface="Meiryo" charset="-128"/>
                <a:cs typeface="Meiryo" charset="-128"/>
              </a:rPr>
              <a:t>さ</a:t>
            </a:r>
            <a:r>
              <a:rPr lang="ja-JP" altLang="ja-JP" sz="1400" dirty="0">
                <a:latin typeface="Meiryo" charset="-128"/>
                <a:ea typeface="Meiryo" charset="-128"/>
                <a:cs typeface="Meiryo" charset="-128"/>
              </a:rPr>
              <a:t>し</a:t>
            </a:r>
            <a:r>
              <a:rPr lang="ja-JP" altLang="en-US" sz="1400" dirty="0">
                <a:latin typeface="Meiryo" charset="-128"/>
                <a:ea typeface="Meiryo" charset="-128"/>
                <a:cs typeface="Meiryo" charset="-128"/>
              </a:rPr>
              <a:t>の</a:t>
            </a:r>
            <a:r>
              <a:rPr lang="ja-JP" altLang="ja-JP" sz="1400" dirty="0">
                <a:latin typeface="Meiryo" charset="-128"/>
                <a:ea typeface="Meiryo" charset="-128"/>
                <a:cs typeface="Meiryo" charset="-128"/>
              </a:rPr>
              <a:t>べましたが、二人は天国に行けるのだからと、それを断わり自分が架けられる十字架に歩み寄ったと伝えられます。</a:t>
            </a:r>
          </a:p>
        </p:txBody>
      </p:sp>
      <p:sp>
        <p:nvSpPr>
          <p:cNvPr id="23" name="テキスト ボックス 22"/>
          <p:cNvSpPr txBox="1"/>
          <p:nvPr/>
        </p:nvSpPr>
        <p:spPr>
          <a:xfrm>
            <a:off x="3416082" y="971550"/>
            <a:ext cx="4130610" cy="307777"/>
          </a:xfrm>
          <a:prstGeom prst="rect">
            <a:avLst/>
          </a:prstGeom>
          <a:noFill/>
        </p:spPr>
        <p:txBody>
          <a:bodyPr wrap="square" rtlCol="0">
            <a:spAutoFit/>
          </a:bodyPr>
          <a:lstStyle/>
          <a:p>
            <a:r>
              <a:rPr lang="en-US" altLang="ja-JP" sz="1400" b="1" u="sng" dirty="0">
                <a:solidFill>
                  <a:srgbClr val="C00000"/>
                </a:solidFill>
                <a:latin typeface="Meiryo" charset="-128"/>
                <a:ea typeface="Meiryo" charset="-128"/>
                <a:cs typeface="Meiryo" charset="-128"/>
              </a:rPr>
              <a:t>1597</a:t>
            </a:r>
            <a:r>
              <a:rPr lang="ja-JP" altLang="ja-JP" sz="1400" b="1" u="sng" dirty="0">
                <a:solidFill>
                  <a:srgbClr val="C00000"/>
                </a:solidFill>
                <a:latin typeface="Meiryo" charset="-128"/>
                <a:ea typeface="Meiryo" charset="-128"/>
                <a:cs typeface="Meiryo" charset="-128"/>
              </a:rPr>
              <a:t>年、みせしめに</a:t>
            </a:r>
            <a:r>
              <a:rPr lang="en-US" altLang="ja-JP" sz="1400" b="1" u="sng" dirty="0">
                <a:solidFill>
                  <a:srgbClr val="C00000"/>
                </a:solidFill>
                <a:latin typeface="Meiryo" charset="-128"/>
                <a:ea typeface="Meiryo" charset="-128"/>
                <a:cs typeface="Meiryo" charset="-128"/>
              </a:rPr>
              <a:t>26</a:t>
            </a:r>
            <a:r>
              <a:rPr lang="ja-JP" altLang="ja-JP" sz="1400" b="1" u="sng" dirty="0">
                <a:solidFill>
                  <a:srgbClr val="C00000"/>
                </a:solidFill>
                <a:latin typeface="Meiryo" charset="-128"/>
                <a:ea typeface="Meiryo" charset="-128"/>
                <a:cs typeface="Meiryo" charset="-128"/>
              </a:rPr>
              <a:t>人を処刑</a:t>
            </a:r>
            <a:r>
              <a:rPr lang="ja-JP" altLang="en-US" sz="1400" b="1" u="sng" dirty="0">
                <a:solidFill>
                  <a:srgbClr val="C00000"/>
                </a:solidFill>
                <a:latin typeface="Meiryo" charset="-128"/>
                <a:ea typeface="Meiryo" charset="-128"/>
                <a:cs typeface="Meiryo" charset="-128"/>
              </a:rPr>
              <a:t>（しょけい）</a:t>
            </a:r>
            <a:r>
              <a:rPr lang="ja-JP" altLang="ja-JP" sz="1400" b="1" u="sng" dirty="0">
                <a:solidFill>
                  <a:srgbClr val="C00000"/>
                </a:solidFill>
                <a:latin typeface="Meiryo" charset="-128"/>
                <a:ea typeface="Meiryo" charset="-128"/>
                <a:cs typeface="Meiryo" charset="-128"/>
              </a:rPr>
              <a:t> </a:t>
            </a:r>
          </a:p>
        </p:txBody>
      </p:sp>
      <p:sp>
        <p:nvSpPr>
          <p:cNvPr id="41" name="テキスト ボックス 40"/>
          <p:cNvSpPr txBox="1"/>
          <p:nvPr/>
        </p:nvSpPr>
        <p:spPr>
          <a:xfrm>
            <a:off x="4193495" y="3929151"/>
            <a:ext cx="2412185" cy="230832"/>
          </a:xfrm>
          <a:prstGeom prst="rect">
            <a:avLst/>
          </a:prstGeom>
          <a:noFill/>
        </p:spPr>
        <p:txBody>
          <a:bodyPr wrap="square" rtlCol="0">
            <a:spAutoFit/>
          </a:bodyPr>
          <a:lstStyle/>
          <a:p>
            <a:r>
              <a:rPr lang="ja-JP" altLang="en-US" sz="900" dirty="0">
                <a:latin typeface="Meiryo" charset="-128"/>
                <a:ea typeface="Meiryo" charset="-128"/>
                <a:cs typeface="Meiryo" charset="-128"/>
              </a:rPr>
              <a:t>西坂の丘</a:t>
            </a:r>
            <a:r>
              <a:rPr lang="ja-JP" altLang="en-US" sz="900">
                <a:latin typeface="Meiryo" charset="-128"/>
                <a:ea typeface="Meiryo" charset="-128"/>
                <a:cs typeface="Meiryo" charset="-128"/>
              </a:rPr>
              <a:t>にたたずむ二十六聖人のレリーフ</a:t>
            </a:r>
            <a:endParaRPr lang="ja-JP" altLang="ja-JP" sz="900" dirty="0">
              <a:latin typeface="Meiryo" charset="-128"/>
              <a:ea typeface="Meiryo" charset="-128"/>
              <a:cs typeface="Meiryo"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961" y="1302650"/>
            <a:ext cx="3923539" cy="2626501"/>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8416" y="3441248"/>
            <a:ext cx="1863397" cy="3684237"/>
          </a:xfrm>
          <a:prstGeom prst="rect">
            <a:avLst/>
          </a:prstGeom>
        </p:spPr>
      </p:pic>
    </p:spTree>
    <p:extLst>
      <p:ext uri="{BB962C8B-B14F-4D97-AF65-F5344CB8AC3E}">
        <p14:creationId xmlns:p14="http://schemas.microsoft.com/office/powerpoint/2010/main" val="3317733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3793</TotalTime>
  <Words>5088</Words>
  <Application>Microsoft Office PowerPoint</Application>
  <PresentationFormat>ユーザー設定</PresentationFormat>
  <Paragraphs>195</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Meiryo UI</vt:lpstr>
      <vt:lpstr>Meiryo</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nitca_014@outlook.jp</cp:lastModifiedBy>
  <cp:revision>360</cp:revision>
  <cp:lastPrinted>2016-03-25T03:02:01Z</cp:lastPrinted>
  <dcterms:created xsi:type="dcterms:W3CDTF">2015-06-16T13:50:25Z</dcterms:created>
  <dcterms:modified xsi:type="dcterms:W3CDTF">2020-06-01T05:25:00Z</dcterms:modified>
</cp:coreProperties>
</file>