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48" r:id="rId4"/>
  </p:sldMasterIdLst>
  <p:notesMasterIdLst>
    <p:notesMasterId r:id="rId8"/>
  </p:notesMasterIdLst>
  <p:handoutMasterIdLst>
    <p:handoutMasterId r:id="rId9"/>
  </p:handoutMasterIdLst>
  <p:sldIdLst>
    <p:sldId id="259" r:id="rId5"/>
    <p:sldId id="262" r:id="rId6"/>
    <p:sldId id="261" r:id="rId7"/>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 uri="http://customooxmlschemas.google.com/">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10" roundtripDataSignature="AMtx7miQ6qibgGiLkD+JlYLm7jKNpspJQQ=="/>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48"/>
    <a:srgbClr val="5DD5FF"/>
    <a:srgbClr val="67B890"/>
    <a:srgbClr val="F2F2F2"/>
    <a:srgbClr val="FDE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34" autoAdjust="0"/>
    <p:restoredTop sz="94412" autoAdjust="0"/>
  </p:normalViewPr>
  <p:slideViewPr>
    <p:cSldViewPr snapToGrid="0">
      <p:cViewPr varScale="1">
        <p:scale>
          <a:sx n="60" d="100"/>
          <a:sy n="60" d="100"/>
        </p:scale>
        <p:origin x="1620" y="44"/>
      </p:cViewPr>
      <p:guideLst>
        <p:guide orient="horz" pos="2160"/>
        <p:guide pos="3120"/>
      </p:guideLst>
    </p:cSldViewPr>
  </p:slideViewPr>
  <p:notesTextViewPr>
    <p:cViewPr>
      <p:scale>
        <a:sx n="1" d="1"/>
        <a:sy n="1" d="1"/>
      </p:scale>
      <p:origin x="0" y="0"/>
    </p:cViewPr>
  </p:notesTextViewPr>
  <p:notesViewPr>
    <p:cSldViewPr snapToGrid="0">
      <p:cViewPr varScale="1">
        <p:scale>
          <a:sx n="91" d="100"/>
          <a:sy n="91" d="100"/>
        </p:scale>
        <p:origin x="95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19413" cy="495300"/>
          </a:xfrm>
          <a:prstGeom prst="rect">
            <a:avLst/>
          </a:prstGeom>
        </p:spPr>
        <p:txBody>
          <a:bodyPr vert="horz" lIns="91399" tIns="45700" rIns="91399" bIns="4570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1"/>
            <a:ext cx="2919412" cy="495300"/>
          </a:xfrm>
          <a:prstGeom prst="rect">
            <a:avLst/>
          </a:prstGeom>
        </p:spPr>
        <p:txBody>
          <a:bodyPr vert="horz" lIns="91399" tIns="45700" rIns="91399" bIns="45700" rtlCol="0"/>
          <a:lstStyle>
            <a:lvl1pPr algn="r">
              <a:defRPr sz="1200"/>
            </a:lvl1pPr>
          </a:lstStyle>
          <a:p>
            <a:fld id="{25010187-94A1-42C2-A891-389C1995B234}" type="datetimeFigureOut">
              <a:rPr kumimoji="1" lang="ja-JP" altLang="en-US" smtClean="0"/>
              <a:t>2024/12/26</a:t>
            </a:fld>
            <a:endParaRPr kumimoji="1" lang="ja-JP" altLang="en-US"/>
          </a:p>
        </p:txBody>
      </p:sp>
      <p:sp>
        <p:nvSpPr>
          <p:cNvPr id="4" name="フッター プレースホルダー 3"/>
          <p:cNvSpPr>
            <a:spLocks noGrp="1"/>
          </p:cNvSpPr>
          <p:nvPr>
            <p:ph type="ftr" sz="quarter" idx="2"/>
          </p:nvPr>
        </p:nvSpPr>
        <p:spPr>
          <a:xfrm>
            <a:off x="2" y="9371015"/>
            <a:ext cx="2919413" cy="495300"/>
          </a:xfrm>
          <a:prstGeom prst="rect">
            <a:avLst/>
          </a:prstGeom>
        </p:spPr>
        <p:txBody>
          <a:bodyPr vert="horz" lIns="91399" tIns="45700" rIns="91399" bIns="4570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5"/>
            <a:ext cx="2919412" cy="495300"/>
          </a:xfrm>
          <a:prstGeom prst="rect">
            <a:avLst/>
          </a:prstGeom>
        </p:spPr>
        <p:txBody>
          <a:bodyPr vert="horz" lIns="91399" tIns="45700" rIns="91399" bIns="45700" rtlCol="0" anchor="b"/>
          <a:lstStyle>
            <a:lvl1pPr algn="r">
              <a:defRPr sz="1200"/>
            </a:lvl1pPr>
          </a:lstStyle>
          <a:p>
            <a:fld id="{512FECDB-15B4-47B7-B613-2446ECFDD7AE}" type="slidenum">
              <a:rPr kumimoji="1" lang="ja-JP" altLang="en-US" smtClean="0"/>
              <a:t>‹#›</a:t>
            </a:fld>
            <a:endParaRPr kumimoji="1" lang="ja-JP" altLang="en-US"/>
          </a:p>
        </p:txBody>
      </p:sp>
    </p:spTree>
    <p:extLst>
      <p:ext uri="{BB962C8B-B14F-4D97-AF65-F5344CB8AC3E}">
        <p14:creationId xmlns:p14="http://schemas.microsoft.com/office/powerpoint/2010/main" val="34811325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4" y="5"/>
            <a:ext cx="2919413" cy="493713"/>
          </a:xfrm>
          <a:prstGeom prst="rect">
            <a:avLst/>
          </a:prstGeom>
          <a:noFill/>
          <a:ln>
            <a:noFill/>
          </a:ln>
        </p:spPr>
        <p:txBody>
          <a:bodyPr spcFirstLastPara="1" wrap="square" lIns="91358" tIns="45680" rIns="91358" bIns="4568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14763" y="5"/>
            <a:ext cx="2919412" cy="493713"/>
          </a:xfrm>
          <a:prstGeom prst="rect">
            <a:avLst/>
          </a:prstGeom>
          <a:noFill/>
          <a:ln>
            <a:noFill/>
          </a:ln>
        </p:spPr>
        <p:txBody>
          <a:bodyPr spcFirstLastPara="1" wrap="square" lIns="91358" tIns="45680" rIns="91358" bIns="4568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3104" y="4686300"/>
            <a:ext cx="5389563" cy="4440238"/>
          </a:xfrm>
          <a:prstGeom prst="rect">
            <a:avLst/>
          </a:prstGeom>
          <a:noFill/>
          <a:ln>
            <a:noFill/>
          </a:ln>
        </p:spPr>
        <p:txBody>
          <a:bodyPr spcFirstLastPara="1" wrap="square" lIns="91358" tIns="45680" rIns="91358" bIns="4568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4" y="9371013"/>
            <a:ext cx="2919413" cy="493712"/>
          </a:xfrm>
          <a:prstGeom prst="rect">
            <a:avLst/>
          </a:prstGeom>
          <a:noFill/>
          <a:ln>
            <a:noFill/>
          </a:ln>
        </p:spPr>
        <p:txBody>
          <a:bodyPr spcFirstLastPara="1" wrap="square" lIns="91358" tIns="45680" rIns="91358" bIns="4568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358" tIns="45680" rIns="91358" bIns="45680" anchor="b" anchorCtr="0">
            <a:noAutofit/>
          </a:bodyPr>
          <a:lstStyle/>
          <a:p>
            <a:pPr algn="r"/>
            <a:fld id="{00000000-1234-1234-1234-123412341234}" type="slidenum">
              <a:rPr lang="en-US" altLang="ja-JP" sz="1200" smtClean="0">
                <a:solidFill>
                  <a:schemeClr val="dk1"/>
                </a:solidFill>
              </a:rPr>
              <a:pPr algn="r"/>
              <a:t>‹#›</a:t>
            </a:fld>
            <a:endParaRPr lang="en-US" sz="1200">
              <a:solidFill>
                <a:schemeClr val="dk1"/>
              </a:solidFil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一般型】申請書様式４">
    <p:spTree>
      <p:nvGrpSpPr>
        <p:cNvPr id="1" name=""/>
        <p:cNvGrpSpPr/>
        <p:nvPr/>
      </p:nvGrpSpPr>
      <p:grpSpPr>
        <a:xfrm>
          <a:off x="0" y="0"/>
          <a:ext cx="0" cy="0"/>
          <a:chOff x="0" y="0"/>
          <a:chExt cx="0" cy="0"/>
        </a:xfrm>
      </p:grpSpPr>
      <p:sp>
        <p:nvSpPr>
          <p:cNvPr id="4" name="タイトル 3"/>
          <p:cNvSpPr>
            <a:spLocks noGrp="1"/>
          </p:cNvSpPr>
          <p:nvPr>
            <p:ph type="title" hasCustomPrompt="1"/>
          </p:nvPr>
        </p:nvSpPr>
        <p:spPr>
          <a:xfrm>
            <a:off x="0" y="-1"/>
            <a:ext cx="5133934" cy="514453"/>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r>
              <a:rPr kumimoji="1" lang="ja-JP" altLang="en-US" dirty="0"/>
              <a:t>（事業名）</a:t>
            </a:r>
          </a:p>
        </p:txBody>
      </p:sp>
      <p:sp>
        <p:nvSpPr>
          <p:cNvPr id="22" name="テキスト プレースホルダー 21"/>
          <p:cNvSpPr>
            <a:spLocks noGrp="1"/>
          </p:cNvSpPr>
          <p:nvPr>
            <p:ph type="body" sz="quarter" idx="11" hasCustomPrompt="1"/>
          </p:nvPr>
        </p:nvSpPr>
        <p:spPr>
          <a:xfrm>
            <a:off x="3974471" y="-21587"/>
            <a:ext cx="3281345" cy="236406"/>
          </a:xfrm>
          <a:prstGeom prst="rect">
            <a:avLst/>
          </a:prstGeom>
          <a:ln>
            <a:noFill/>
          </a:ln>
        </p:spPr>
        <p:txBody>
          <a:bodyPr wrap="square" lIns="0" tIns="36000" rIns="0" bIns="0" anchor="t" anchorCtr="0">
            <a:spAutoFit/>
          </a:bodyPr>
          <a:lstStyle>
            <a:lvl1pPr algn="r">
              <a:defRPr sz="1300">
                <a:latin typeface="游ゴシック" panose="020B0400000000000000" pitchFamily="50" charset="-128"/>
                <a:ea typeface="游ゴシック" panose="020B0400000000000000" pitchFamily="50" charset="-128"/>
              </a:defRPr>
            </a:lvl1pPr>
          </a:lstStyle>
          <a:p>
            <a:pPr lvl="0"/>
            <a:r>
              <a:rPr kumimoji="1" lang="en-US" altLang="ja-JP" dirty="0"/>
              <a:t>【</a:t>
            </a:r>
            <a:r>
              <a:rPr kumimoji="1" lang="ja-JP" altLang="en-US" dirty="0"/>
              <a:t>○○都道府県○○市区町村</a:t>
            </a:r>
            <a:r>
              <a:rPr kumimoji="1" lang="en-US" altLang="ja-JP" dirty="0"/>
              <a:t>】</a:t>
            </a:r>
            <a:endParaRPr kumimoji="1" lang="ja-JP" altLang="en-US" dirty="0"/>
          </a:p>
        </p:txBody>
      </p:sp>
      <p:sp>
        <p:nvSpPr>
          <p:cNvPr id="25" name="テキスト プレースホルダー 24"/>
          <p:cNvSpPr>
            <a:spLocks noGrp="1"/>
          </p:cNvSpPr>
          <p:nvPr>
            <p:ph type="body" sz="quarter" idx="12" hasCustomPrompt="1"/>
          </p:nvPr>
        </p:nvSpPr>
        <p:spPr>
          <a:xfrm>
            <a:off x="5133934" y="237257"/>
            <a:ext cx="2122754" cy="251795"/>
          </a:xfrm>
          <a:prstGeom prst="rect">
            <a:avLst/>
          </a:prstGeom>
          <a:ln>
            <a:noFill/>
          </a:ln>
        </p:spPr>
        <p:txBody>
          <a:bodyPr wrap="square" lIns="0" tIns="36000" rIns="0" bIns="0" anchor="t" anchorCtr="0">
            <a:spAutoFit/>
          </a:bodyPr>
          <a:lstStyle>
            <a:lvl1pPr algn="r">
              <a:defRPr>
                <a:latin typeface="游ゴシック" panose="020B0400000000000000" pitchFamily="50" charset="-128"/>
                <a:ea typeface="游ゴシック" panose="020B0400000000000000" pitchFamily="50" charset="-128"/>
              </a:defRPr>
            </a:lvl1pPr>
          </a:lstStyle>
          <a:p>
            <a:pPr lvl="0"/>
            <a:r>
              <a:rPr kumimoji="1" lang="ja-JP" altLang="en-US" dirty="0"/>
              <a:t>（実施主体名）</a:t>
            </a:r>
          </a:p>
        </p:txBody>
      </p:sp>
      <p:sp>
        <p:nvSpPr>
          <p:cNvPr id="14" name="図プレースホルダー 13"/>
          <p:cNvSpPr>
            <a:spLocks noGrp="1"/>
          </p:cNvSpPr>
          <p:nvPr>
            <p:ph type="pic" sz="quarter" idx="15" hasCustomPrompt="1"/>
          </p:nvPr>
        </p:nvSpPr>
        <p:spPr>
          <a:xfrm>
            <a:off x="7565032" y="2143125"/>
            <a:ext cx="2160000" cy="4695531"/>
          </a:xfrm>
          <a:prstGeom prst="rect">
            <a:avLst/>
          </a:prstGeom>
        </p:spPr>
        <p:txBody>
          <a:bodyPr anchor="ctr"/>
          <a:lstStyle>
            <a:lvl1pPr marL="0" marR="0" indent="0" algn="l" rtl="0">
              <a:spcBef>
                <a:spcPts val="0"/>
              </a:spcBef>
              <a:spcAft>
                <a:spcPts val="0"/>
              </a:spcAft>
              <a:buFont typeface="游ゴシック" panose="020B0400000000000000" pitchFamily="50" charset="-128"/>
              <a:buNone/>
              <a:defRPr sz="1050" b="0" u="none">
                <a:solidFill>
                  <a:srgbClr val="FF0000"/>
                </a:solidFill>
                <a:latin typeface="游ゴシック" panose="020B0400000000000000" pitchFamily="50" charset="-128"/>
                <a:ea typeface="游ゴシック" panose="020B0400000000000000" pitchFamily="50" charset="-128"/>
              </a:defRPr>
            </a:lvl1pPr>
          </a:lstStyle>
          <a:p>
            <a:r>
              <a:rPr kumimoji="1" lang="en-US" altLang="ja-JP" dirty="0"/>
              <a:t>※</a:t>
            </a:r>
            <a:r>
              <a:rPr kumimoji="1" lang="ja-JP" altLang="en-US" dirty="0"/>
              <a:t>事業の内容が分かるイメージ図、写真等を貼付してください。</a:t>
            </a:r>
            <a:br>
              <a:rPr kumimoji="1" lang="en-US" altLang="ja-JP" dirty="0"/>
            </a:br>
            <a:r>
              <a:rPr kumimoji="1" lang="en-US" altLang="ja-JP" dirty="0"/>
              <a:t>※</a:t>
            </a:r>
            <a:r>
              <a:rPr kumimoji="1" lang="ja-JP" altLang="en-US" dirty="0"/>
              <a:t>これらの図や写真は観光庁ホームページ等で使用する可能性があるため、公表可能なものを添付してください。</a:t>
            </a:r>
            <a:br>
              <a:rPr kumimoji="1" lang="en-US" altLang="ja-JP" dirty="0"/>
            </a:br>
            <a:r>
              <a:rPr kumimoji="1" lang="en-US" altLang="ja-JP" dirty="0"/>
              <a:t>※</a:t>
            </a:r>
            <a:r>
              <a:rPr kumimoji="1" lang="ja-JP" altLang="en-US" dirty="0"/>
              <a:t>ページ数は増やさずにこの</a:t>
            </a:r>
            <a:r>
              <a:rPr kumimoji="1" lang="en-US" altLang="ja-JP" dirty="0"/>
              <a:t>1</a:t>
            </a:r>
            <a:r>
              <a:rPr kumimoji="1" lang="ja-JP" altLang="en-US" dirty="0"/>
              <a:t>枚のみで提出してください。</a:t>
            </a:r>
          </a:p>
        </p:txBody>
      </p:sp>
    </p:spTree>
    <p:extLst>
      <p:ext uri="{BB962C8B-B14F-4D97-AF65-F5344CB8AC3E}">
        <p14:creationId xmlns:p14="http://schemas.microsoft.com/office/powerpoint/2010/main" val="850506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２ページ目以降禁止">
    <p:spTree>
      <p:nvGrpSpPr>
        <p:cNvPr id="1" name=""/>
        <p:cNvGrpSpPr/>
        <p:nvPr/>
      </p:nvGrpSpPr>
      <p:grpSpPr>
        <a:xfrm>
          <a:off x="0" y="0"/>
          <a:ext cx="0" cy="0"/>
          <a:chOff x="0" y="0"/>
          <a:chExt cx="0" cy="0"/>
        </a:xfrm>
      </p:grpSpPr>
      <p:sp>
        <p:nvSpPr>
          <p:cNvPr id="3" name="テキスト ボックス 2"/>
          <p:cNvSpPr txBox="1"/>
          <p:nvPr userDrawn="1"/>
        </p:nvSpPr>
        <p:spPr>
          <a:xfrm>
            <a:off x="0" y="0"/>
            <a:ext cx="9906000" cy="6858000"/>
          </a:xfrm>
          <a:prstGeom prst="rect">
            <a:avLst/>
          </a:prstGeom>
          <a:solidFill>
            <a:schemeClr val="tx1">
              <a:lumMod val="50000"/>
              <a:lumOff val="50000"/>
            </a:schemeClr>
          </a:solidFill>
          <a:ln>
            <a:noFill/>
          </a:ln>
        </p:spPr>
        <p:txBody>
          <a:bodyPr wrap="square" rtlCol="0" anchor="ctr" anchorCtr="1">
            <a:noAutofit/>
          </a:bodyPr>
          <a:lstStyle/>
          <a:p>
            <a:pPr algn="ctr"/>
            <a:r>
              <a:rPr kumimoji="1" lang="ja-JP" altLang="en-US" sz="3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＜様式４＞は１ページでご提出ください。</a:t>
            </a:r>
            <a:endParaRPr kumimoji="1" lang="en-US" altLang="ja-JP" sz="36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9663338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3" name="タイトル プレースホルダー 2"/>
          <p:cNvSpPr>
            <a:spLocks noGrp="1"/>
          </p:cNvSpPr>
          <p:nvPr>
            <p:ph type="title"/>
          </p:nvPr>
        </p:nvSpPr>
        <p:spPr>
          <a:xfrm>
            <a:off x="12700" y="15388"/>
            <a:ext cx="8392160" cy="461659"/>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5" name="正方形/長方形 4">
            <a:extLst>
              <a:ext uri="{FF2B5EF4-FFF2-40B4-BE49-F238E27FC236}">
                <a16:creationId xmlns:a16="http://schemas.microsoft.com/office/drawing/2014/main" id="{736D45F8-C411-27AC-21F3-081A1A810E1E}"/>
              </a:ext>
            </a:extLst>
          </p:cNvPr>
          <p:cNvSpPr/>
          <p:nvPr userDrawn="1"/>
        </p:nvSpPr>
        <p:spPr>
          <a:xfrm>
            <a:off x="0" y="485584"/>
            <a:ext cx="9906000" cy="50747"/>
          </a:xfrm>
          <a:prstGeom prst="rect">
            <a:avLst/>
          </a:prstGeom>
          <a:solidFill>
            <a:srgbClr val="5DD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56FB3228-4231-1459-4A80-33C705DCD126}"/>
              </a:ext>
            </a:extLst>
          </p:cNvPr>
          <p:cNvSpPr/>
          <p:nvPr userDrawn="1"/>
        </p:nvSpPr>
        <p:spPr>
          <a:xfrm>
            <a:off x="0" y="536523"/>
            <a:ext cx="9906000" cy="50747"/>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CF6E173E-1100-8184-F970-5A5365FADC22}"/>
              </a:ext>
            </a:extLst>
          </p:cNvPr>
          <p:cNvSpPr/>
          <p:nvPr userDrawn="1"/>
        </p:nvSpPr>
        <p:spPr>
          <a:xfrm>
            <a:off x="0" y="587270"/>
            <a:ext cx="9906000" cy="50747"/>
          </a:xfrm>
          <a:prstGeom prst="rect">
            <a:avLst/>
          </a:prstGeom>
          <a:solidFill>
            <a:srgbClr val="0035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600" b="1" i="0" u="none" strike="noStrike" cap="none">
          <a:solidFill>
            <a:srgbClr val="000000"/>
          </a:solidFill>
          <a:latin typeface="游ゴシック" panose="020B0400000000000000" pitchFamily="50" charset="-128"/>
          <a:ea typeface="游ゴシック" panose="020B0400000000000000" pitchFamily="50" charset="-128"/>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n-ea"/>
          <a:ea typeface="+mn-ea"/>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mn-ea"/>
          <a:ea typeface="+mn-ea"/>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mn-ea"/>
          <a:ea typeface="+mn-ea"/>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mn-ea"/>
          <a:ea typeface="+mn-ea"/>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mn-ea"/>
          <a:ea typeface="+mn-ea"/>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4953000" cy="514453"/>
          </a:xfrm>
        </p:spPr>
        <p:txBody>
          <a:bodyPr>
            <a:normAutofit/>
          </a:bodyPr>
          <a:lstStyle/>
          <a:p>
            <a:r>
              <a:rPr kumimoji="1" lang="ja-JP" altLang="en-US" dirty="0">
                <a:solidFill>
                  <a:schemeClr val="tx1"/>
                </a:solidFill>
              </a:rPr>
              <a:t>事業者名：</a:t>
            </a:r>
          </a:p>
        </p:txBody>
      </p:sp>
      <p:sp>
        <p:nvSpPr>
          <p:cNvPr id="4" name="テキスト プレースホルダー 3"/>
          <p:cNvSpPr>
            <a:spLocks noGrp="1"/>
          </p:cNvSpPr>
          <p:nvPr>
            <p:ph type="body" sz="quarter" idx="12"/>
          </p:nvPr>
        </p:nvSpPr>
        <p:spPr>
          <a:xfrm>
            <a:off x="7094957" y="82330"/>
            <a:ext cx="2768027" cy="467239"/>
          </a:xfrm>
        </p:spPr>
        <p:txBody>
          <a:bodyPr/>
          <a:lstStyle/>
          <a:p>
            <a:endParaRPr kumimoji="1" lang="en-US" altLang="ja-JP" dirty="0"/>
          </a:p>
          <a:p>
            <a:endParaRPr kumimoji="1" lang="ja-JP" altLang="en-US" dirty="0"/>
          </a:p>
        </p:txBody>
      </p:sp>
      <p:sp>
        <p:nvSpPr>
          <p:cNvPr id="60" name="図プレースホルダー 59">
            <a:extLst>
              <a:ext uri="{FF2B5EF4-FFF2-40B4-BE49-F238E27FC236}">
                <a16:creationId xmlns:a16="http://schemas.microsoft.com/office/drawing/2014/main" id="{E92D8821-F98A-C9A9-0C0A-5B83E4C09158}"/>
              </a:ext>
            </a:extLst>
          </p:cNvPr>
          <p:cNvSpPr>
            <a:spLocks noGrp="1"/>
          </p:cNvSpPr>
          <p:nvPr>
            <p:ph type="pic" sz="quarter" idx="15"/>
          </p:nvPr>
        </p:nvSpPr>
        <p:spPr>
          <a:xfrm>
            <a:off x="7702984" y="695551"/>
            <a:ext cx="2160000" cy="6143105"/>
          </a:xfrm>
        </p:spPr>
        <p:txBody>
          <a:bodyPr/>
          <a:lstStyle/>
          <a:p>
            <a:r>
              <a:rPr lang="en-US" altLang="ja-JP" dirty="0"/>
              <a:t>※</a:t>
            </a:r>
            <a:r>
              <a:rPr lang="ja-JP" altLang="en-US" dirty="0"/>
              <a:t>課題を抱えている自社の商品や内的環境などがわかる写真や図で示せるものがあれば貼り付けてください。</a:t>
            </a:r>
          </a:p>
        </p:txBody>
      </p:sp>
      <p:sp>
        <p:nvSpPr>
          <p:cNvPr id="6" name="正方形/長方形 5">
            <a:extLst>
              <a:ext uri="{FF2B5EF4-FFF2-40B4-BE49-F238E27FC236}">
                <a16:creationId xmlns:a16="http://schemas.microsoft.com/office/drawing/2014/main" id="{CEF1F5C5-2FFA-9E43-F97C-E313DA9082DD}"/>
              </a:ext>
            </a:extLst>
          </p:cNvPr>
          <p:cNvSpPr/>
          <p:nvPr/>
        </p:nvSpPr>
        <p:spPr>
          <a:xfrm>
            <a:off x="42116" y="695552"/>
            <a:ext cx="1338209" cy="1005657"/>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自社紹介</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事業概要紹介</a:t>
            </a:r>
          </a:p>
        </p:txBody>
      </p:sp>
      <p:sp>
        <p:nvSpPr>
          <p:cNvPr id="15" name="正方形/長方形 14">
            <a:extLst>
              <a:ext uri="{FF2B5EF4-FFF2-40B4-BE49-F238E27FC236}">
                <a16:creationId xmlns:a16="http://schemas.microsoft.com/office/drawing/2014/main" id="{087A860E-BB25-E3FB-8BE0-2A5FE70E7CD5}"/>
              </a:ext>
            </a:extLst>
          </p:cNvPr>
          <p:cNvSpPr/>
          <p:nvPr/>
        </p:nvSpPr>
        <p:spPr>
          <a:xfrm>
            <a:off x="1381221" y="695552"/>
            <a:ext cx="6264000" cy="1005657"/>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ja-JP"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5" name="タイトル 1">
            <a:extLst>
              <a:ext uri="{FF2B5EF4-FFF2-40B4-BE49-F238E27FC236}">
                <a16:creationId xmlns:a16="http://schemas.microsoft.com/office/drawing/2014/main" id="{70E3D6DD-80A7-AC17-110E-637B8DEBBC83}"/>
              </a:ext>
            </a:extLst>
          </p:cNvPr>
          <p:cNvSpPr txBox="1">
            <a:spLocks/>
          </p:cNvSpPr>
          <p:nvPr/>
        </p:nvSpPr>
        <p:spPr>
          <a:xfrm>
            <a:off x="4953000" y="21753"/>
            <a:ext cx="4953000" cy="514453"/>
          </a:xfrm>
          <a:prstGeom prst="rect">
            <a:avLst/>
          </a:prstGeom>
        </p:spPr>
        <p:txBody>
          <a:bodyPr vert="horz" lIns="91440" tIns="45720" rIns="91440" bIns="45720" rtlCol="0" anchor="ct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600" b="1" i="0" u="none" strike="noStrike" cap="none">
                <a:solidFill>
                  <a:srgbClr val="000000"/>
                </a:solidFill>
                <a:latin typeface="游ゴシック" panose="020B0400000000000000" pitchFamily="50" charset="-128"/>
                <a:ea typeface="游ゴシック" panose="020B0400000000000000" pitchFamily="50" charset="-128"/>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kumimoji="1" lang="ja-JP" altLang="en-US" dirty="0">
                <a:solidFill>
                  <a:schemeClr val="tx1"/>
                </a:solidFill>
              </a:rPr>
              <a:t>記入者名：</a:t>
            </a:r>
          </a:p>
        </p:txBody>
      </p:sp>
      <p:sp>
        <p:nvSpPr>
          <p:cNvPr id="7" name="正方形/長方形 6">
            <a:extLst>
              <a:ext uri="{FF2B5EF4-FFF2-40B4-BE49-F238E27FC236}">
                <a16:creationId xmlns:a16="http://schemas.microsoft.com/office/drawing/2014/main" id="{F1FBC84B-3598-EAA6-8BA8-B2EF4DB9774B}"/>
              </a:ext>
            </a:extLst>
          </p:cNvPr>
          <p:cNvSpPr/>
          <p:nvPr/>
        </p:nvSpPr>
        <p:spPr>
          <a:xfrm>
            <a:off x="42116" y="1734969"/>
            <a:ext cx="1338209" cy="514453"/>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課題を抱えている事業</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もしくは商品、サービス</a:t>
            </a:r>
          </a:p>
        </p:txBody>
      </p:sp>
      <p:sp>
        <p:nvSpPr>
          <p:cNvPr id="8" name="正方形/長方形 7">
            <a:extLst>
              <a:ext uri="{FF2B5EF4-FFF2-40B4-BE49-F238E27FC236}">
                <a16:creationId xmlns:a16="http://schemas.microsoft.com/office/drawing/2014/main" id="{BBF29AD3-11C5-4745-FD51-D384C2A2E0F0}"/>
              </a:ext>
            </a:extLst>
          </p:cNvPr>
          <p:cNvSpPr/>
          <p:nvPr/>
        </p:nvSpPr>
        <p:spPr>
          <a:xfrm>
            <a:off x="1381221" y="1734969"/>
            <a:ext cx="6264000" cy="514453"/>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9" name="正方形/長方形 8">
            <a:extLst>
              <a:ext uri="{FF2B5EF4-FFF2-40B4-BE49-F238E27FC236}">
                <a16:creationId xmlns:a16="http://schemas.microsoft.com/office/drawing/2014/main" id="{2A8C2BD8-998D-F4BB-657B-3F37050F08C4}"/>
              </a:ext>
            </a:extLst>
          </p:cNvPr>
          <p:cNvSpPr/>
          <p:nvPr/>
        </p:nvSpPr>
        <p:spPr>
          <a:xfrm>
            <a:off x="42116" y="2274000"/>
            <a:ext cx="1338209" cy="1154999"/>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課題の詳しい内容</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（背景・現状）</a:t>
            </a:r>
          </a:p>
        </p:txBody>
      </p:sp>
      <p:sp>
        <p:nvSpPr>
          <p:cNvPr id="10" name="正方形/長方形 9">
            <a:extLst>
              <a:ext uri="{FF2B5EF4-FFF2-40B4-BE49-F238E27FC236}">
                <a16:creationId xmlns:a16="http://schemas.microsoft.com/office/drawing/2014/main" id="{F7F5C40D-1571-F6CA-E294-5D09CCCDE645}"/>
              </a:ext>
            </a:extLst>
          </p:cNvPr>
          <p:cNvSpPr/>
          <p:nvPr/>
        </p:nvSpPr>
        <p:spPr>
          <a:xfrm>
            <a:off x="1381221" y="2274001"/>
            <a:ext cx="6264000" cy="1179576"/>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8" name="正方形/長方形 17">
            <a:extLst>
              <a:ext uri="{FF2B5EF4-FFF2-40B4-BE49-F238E27FC236}">
                <a16:creationId xmlns:a16="http://schemas.microsoft.com/office/drawing/2014/main" id="{E409A8B8-9AF4-BA04-E694-8DE742AA0816}"/>
              </a:ext>
            </a:extLst>
          </p:cNvPr>
          <p:cNvSpPr/>
          <p:nvPr/>
        </p:nvSpPr>
        <p:spPr>
          <a:xfrm>
            <a:off x="40323" y="4562732"/>
            <a:ext cx="1338209" cy="1102566"/>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課題の分析</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（内的要因）</a:t>
            </a:r>
          </a:p>
        </p:txBody>
      </p:sp>
      <p:sp>
        <p:nvSpPr>
          <p:cNvPr id="19" name="正方形/長方形 18">
            <a:extLst>
              <a:ext uri="{FF2B5EF4-FFF2-40B4-BE49-F238E27FC236}">
                <a16:creationId xmlns:a16="http://schemas.microsoft.com/office/drawing/2014/main" id="{CAB6A211-8583-EDF2-5D84-B37C1A54231D}"/>
              </a:ext>
            </a:extLst>
          </p:cNvPr>
          <p:cNvSpPr/>
          <p:nvPr/>
        </p:nvSpPr>
        <p:spPr>
          <a:xfrm>
            <a:off x="1379429" y="4628756"/>
            <a:ext cx="6264000" cy="1046490"/>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0" name="正方形/長方形 19">
            <a:extLst>
              <a:ext uri="{FF2B5EF4-FFF2-40B4-BE49-F238E27FC236}">
                <a16:creationId xmlns:a16="http://schemas.microsoft.com/office/drawing/2014/main" id="{DAD5A282-E1D0-9FEE-0526-337A20720178}"/>
              </a:ext>
            </a:extLst>
          </p:cNvPr>
          <p:cNvSpPr/>
          <p:nvPr/>
        </p:nvSpPr>
        <p:spPr>
          <a:xfrm>
            <a:off x="49939" y="5664117"/>
            <a:ext cx="1338209" cy="1154997"/>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課題の分析</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（外的要因）</a:t>
            </a:r>
          </a:p>
        </p:txBody>
      </p:sp>
      <p:sp>
        <p:nvSpPr>
          <p:cNvPr id="21" name="正方形/長方形 20">
            <a:extLst>
              <a:ext uri="{FF2B5EF4-FFF2-40B4-BE49-F238E27FC236}">
                <a16:creationId xmlns:a16="http://schemas.microsoft.com/office/drawing/2014/main" id="{8115A3CD-9845-38FE-6CC1-6A698D63575E}"/>
              </a:ext>
            </a:extLst>
          </p:cNvPr>
          <p:cNvSpPr/>
          <p:nvPr/>
        </p:nvSpPr>
        <p:spPr>
          <a:xfrm>
            <a:off x="1378532" y="5686712"/>
            <a:ext cx="6264000" cy="1132402"/>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2" name="正方形/長方形 21">
            <a:extLst>
              <a:ext uri="{FF2B5EF4-FFF2-40B4-BE49-F238E27FC236}">
                <a16:creationId xmlns:a16="http://schemas.microsoft.com/office/drawing/2014/main" id="{66514039-4071-CD1C-635C-1612B0972A99}"/>
              </a:ext>
            </a:extLst>
          </p:cNvPr>
          <p:cNvSpPr/>
          <p:nvPr/>
        </p:nvSpPr>
        <p:spPr>
          <a:xfrm>
            <a:off x="41220" y="3450218"/>
            <a:ext cx="1338209" cy="1102566"/>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上記の事業、商品、</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サービス等における</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理想の姿・目指したい姿</a:t>
            </a:r>
          </a:p>
        </p:txBody>
      </p:sp>
      <p:sp>
        <p:nvSpPr>
          <p:cNvPr id="23" name="正方形/長方形 22">
            <a:extLst>
              <a:ext uri="{FF2B5EF4-FFF2-40B4-BE49-F238E27FC236}">
                <a16:creationId xmlns:a16="http://schemas.microsoft.com/office/drawing/2014/main" id="{13C4F34A-78C3-119A-E6F4-97550275696F}"/>
              </a:ext>
            </a:extLst>
          </p:cNvPr>
          <p:cNvSpPr/>
          <p:nvPr/>
        </p:nvSpPr>
        <p:spPr>
          <a:xfrm>
            <a:off x="1379429" y="3428999"/>
            <a:ext cx="6264000" cy="1154997"/>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573924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7C5FEC-83CC-52E9-4B63-DFCA8FFCA6F8}"/>
            </a:ext>
          </a:extLst>
        </p:cNvPr>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FBF8C56C-B845-6353-3D2D-B84EB22C49D4}"/>
              </a:ext>
            </a:extLst>
          </p:cNvPr>
          <p:cNvSpPr>
            <a:spLocks noGrp="1"/>
          </p:cNvSpPr>
          <p:nvPr>
            <p:ph type="body" sz="quarter" idx="12"/>
          </p:nvPr>
        </p:nvSpPr>
        <p:spPr>
          <a:xfrm>
            <a:off x="7094957" y="82330"/>
            <a:ext cx="2768027" cy="467239"/>
          </a:xfrm>
        </p:spPr>
        <p:txBody>
          <a:bodyPr/>
          <a:lstStyle/>
          <a:p>
            <a:endParaRPr kumimoji="1" lang="en-US" altLang="ja-JP" dirty="0"/>
          </a:p>
          <a:p>
            <a:endParaRPr kumimoji="1" lang="ja-JP" altLang="en-US" dirty="0"/>
          </a:p>
        </p:txBody>
      </p:sp>
      <p:sp>
        <p:nvSpPr>
          <p:cNvPr id="60" name="図プレースホルダー 59">
            <a:extLst>
              <a:ext uri="{FF2B5EF4-FFF2-40B4-BE49-F238E27FC236}">
                <a16:creationId xmlns:a16="http://schemas.microsoft.com/office/drawing/2014/main" id="{098DF81F-815B-618E-A8F7-78EEBCEE0C84}"/>
              </a:ext>
            </a:extLst>
          </p:cNvPr>
          <p:cNvSpPr>
            <a:spLocks noGrp="1"/>
          </p:cNvSpPr>
          <p:nvPr>
            <p:ph type="pic" sz="quarter" idx="15"/>
          </p:nvPr>
        </p:nvSpPr>
        <p:spPr>
          <a:xfrm>
            <a:off x="7702984" y="695551"/>
            <a:ext cx="2160000" cy="6143105"/>
          </a:xfrm>
        </p:spPr>
        <p:txBody>
          <a:bodyPr/>
          <a:lstStyle/>
          <a:p>
            <a:r>
              <a:rPr lang="en-US" altLang="ja-JP" dirty="0"/>
              <a:t>※</a:t>
            </a:r>
            <a:r>
              <a:rPr lang="ja-JP" altLang="en-US" dirty="0"/>
              <a:t>課題を抱えている自社の商品や内的環境などがわかる写真や図で示せるものがあれば貼り付けてください。</a:t>
            </a:r>
          </a:p>
        </p:txBody>
      </p:sp>
      <p:sp>
        <p:nvSpPr>
          <p:cNvPr id="6" name="正方形/長方形 5">
            <a:extLst>
              <a:ext uri="{FF2B5EF4-FFF2-40B4-BE49-F238E27FC236}">
                <a16:creationId xmlns:a16="http://schemas.microsoft.com/office/drawing/2014/main" id="{773E650C-6DCC-FBA1-D859-D034CE5EF931}"/>
              </a:ext>
            </a:extLst>
          </p:cNvPr>
          <p:cNvSpPr/>
          <p:nvPr/>
        </p:nvSpPr>
        <p:spPr>
          <a:xfrm>
            <a:off x="42116" y="695552"/>
            <a:ext cx="1338209" cy="1005657"/>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自社紹介</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事業概要紹介</a:t>
            </a:r>
          </a:p>
        </p:txBody>
      </p:sp>
      <p:sp>
        <p:nvSpPr>
          <p:cNvPr id="15" name="正方形/長方形 14">
            <a:extLst>
              <a:ext uri="{FF2B5EF4-FFF2-40B4-BE49-F238E27FC236}">
                <a16:creationId xmlns:a16="http://schemas.microsoft.com/office/drawing/2014/main" id="{EF1FE32B-CC96-5CFC-CA2A-269DDE902E89}"/>
              </a:ext>
            </a:extLst>
          </p:cNvPr>
          <p:cNvSpPr/>
          <p:nvPr/>
        </p:nvSpPr>
        <p:spPr>
          <a:xfrm>
            <a:off x="1381221" y="695552"/>
            <a:ext cx="6264000" cy="1005657"/>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ja-JP"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7" name="正方形/長方形 6">
            <a:extLst>
              <a:ext uri="{FF2B5EF4-FFF2-40B4-BE49-F238E27FC236}">
                <a16:creationId xmlns:a16="http://schemas.microsoft.com/office/drawing/2014/main" id="{E196F362-14D0-00DB-AA8C-2883AADE0068}"/>
              </a:ext>
            </a:extLst>
          </p:cNvPr>
          <p:cNvSpPr/>
          <p:nvPr/>
        </p:nvSpPr>
        <p:spPr>
          <a:xfrm>
            <a:off x="42116" y="1734969"/>
            <a:ext cx="1338209" cy="514453"/>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課題を抱えている事業</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もしくは商品、サービス</a:t>
            </a:r>
          </a:p>
        </p:txBody>
      </p:sp>
      <p:sp>
        <p:nvSpPr>
          <p:cNvPr id="8" name="正方形/長方形 7">
            <a:extLst>
              <a:ext uri="{FF2B5EF4-FFF2-40B4-BE49-F238E27FC236}">
                <a16:creationId xmlns:a16="http://schemas.microsoft.com/office/drawing/2014/main" id="{3A6519E3-2D72-C0A4-B9A9-E2D22FFC4649}"/>
              </a:ext>
            </a:extLst>
          </p:cNvPr>
          <p:cNvSpPr/>
          <p:nvPr/>
        </p:nvSpPr>
        <p:spPr>
          <a:xfrm>
            <a:off x="1381221" y="1734969"/>
            <a:ext cx="6264000" cy="514453"/>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9" name="正方形/長方形 8">
            <a:extLst>
              <a:ext uri="{FF2B5EF4-FFF2-40B4-BE49-F238E27FC236}">
                <a16:creationId xmlns:a16="http://schemas.microsoft.com/office/drawing/2014/main" id="{A94E5000-9299-795C-5615-D3C49F86B0C0}"/>
              </a:ext>
            </a:extLst>
          </p:cNvPr>
          <p:cNvSpPr/>
          <p:nvPr/>
        </p:nvSpPr>
        <p:spPr>
          <a:xfrm>
            <a:off x="42116" y="2274000"/>
            <a:ext cx="1338209" cy="1154999"/>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上記の詳しい内容</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（背景・現状）</a:t>
            </a:r>
          </a:p>
        </p:txBody>
      </p:sp>
      <p:sp>
        <p:nvSpPr>
          <p:cNvPr id="10" name="正方形/長方形 9">
            <a:extLst>
              <a:ext uri="{FF2B5EF4-FFF2-40B4-BE49-F238E27FC236}">
                <a16:creationId xmlns:a16="http://schemas.microsoft.com/office/drawing/2014/main" id="{021F6C23-E5D0-E74F-B986-7DAFDE487A76}"/>
              </a:ext>
            </a:extLst>
          </p:cNvPr>
          <p:cNvSpPr/>
          <p:nvPr/>
        </p:nvSpPr>
        <p:spPr>
          <a:xfrm>
            <a:off x="1381221" y="2274001"/>
            <a:ext cx="6264000" cy="1179576"/>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8" name="正方形/長方形 17">
            <a:extLst>
              <a:ext uri="{FF2B5EF4-FFF2-40B4-BE49-F238E27FC236}">
                <a16:creationId xmlns:a16="http://schemas.microsoft.com/office/drawing/2014/main" id="{450815DF-FD80-B43A-27DB-A676F62D8F49}"/>
              </a:ext>
            </a:extLst>
          </p:cNvPr>
          <p:cNvSpPr/>
          <p:nvPr/>
        </p:nvSpPr>
        <p:spPr>
          <a:xfrm>
            <a:off x="40323" y="4562732"/>
            <a:ext cx="1338209" cy="1102566"/>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課題の分析</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（内的要因）</a:t>
            </a:r>
          </a:p>
        </p:txBody>
      </p:sp>
      <p:sp>
        <p:nvSpPr>
          <p:cNvPr id="19" name="正方形/長方形 18">
            <a:extLst>
              <a:ext uri="{FF2B5EF4-FFF2-40B4-BE49-F238E27FC236}">
                <a16:creationId xmlns:a16="http://schemas.microsoft.com/office/drawing/2014/main" id="{74F103C3-60D0-2506-FDA5-50BCD16620B4}"/>
              </a:ext>
            </a:extLst>
          </p:cNvPr>
          <p:cNvSpPr/>
          <p:nvPr/>
        </p:nvSpPr>
        <p:spPr>
          <a:xfrm>
            <a:off x="1379429" y="4562732"/>
            <a:ext cx="6264000" cy="1112514"/>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0" name="正方形/長方形 19">
            <a:extLst>
              <a:ext uri="{FF2B5EF4-FFF2-40B4-BE49-F238E27FC236}">
                <a16:creationId xmlns:a16="http://schemas.microsoft.com/office/drawing/2014/main" id="{B24A19A7-D0B1-8CE6-0C94-F97215FEC380}"/>
              </a:ext>
            </a:extLst>
          </p:cNvPr>
          <p:cNvSpPr/>
          <p:nvPr/>
        </p:nvSpPr>
        <p:spPr>
          <a:xfrm>
            <a:off x="49939" y="5664117"/>
            <a:ext cx="1338209" cy="1154997"/>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課題の分析</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（外的要因）</a:t>
            </a:r>
          </a:p>
        </p:txBody>
      </p:sp>
      <p:sp>
        <p:nvSpPr>
          <p:cNvPr id="21" name="正方形/長方形 20">
            <a:extLst>
              <a:ext uri="{FF2B5EF4-FFF2-40B4-BE49-F238E27FC236}">
                <a16:creationId xmlns:a16="http://schemas.microsoft.com/office/drawing/2014/main" id="{6E693D79-BE76-345A-CC2D-CBE8FC76972C}"/>
              </a:ext>
            </a:extLst>
          </p:cNvPr>
          <p:cNvSpPr/>
          <p:nvPr/>
        </p:nvSpPr>
        <p:spPr>
          <a:xfrm>
            <a:off x="1378532" y="5686712"/>
            <a:ext cx="6264000" cy="1132402"/>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2" name="正方形/長方形 21">
            <a:extLst>
              <a:ext uri="{FF2B5EF4-FFF2-40B4-BE49-F238E27FC236}">
                <a16:creationId xmlns:a16="http://schemas.microsoft.com/office/drawing/2014/main" id="{23DA1A42-56CF-D7A7-BA3C-E3D4C94E1BC5}"/>
              </a:ext>
            </a:extLst>
          </p:cNvPr>
          <p:cNvSpPr/>
          <p:nvPr/>
        </p:nvSpPr>
        <p:spPr>
          <a:xfrm>
            <a:off x="41220" y="3450218"/>
            <a:ext cx="1338209" cy="1102566"/>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上記の事業、商品、</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サービス等における</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理想の姿・目指したい姿</a:t>
            </a:r>
          </a:p>
        </p:txBody>
      </p:sp>
      <p:sp>
        <p:nvSpPr>
          <p:cNvPr id="23" name="正方形/長方形 22">
            <a:extLst>
              <a:ext uri="{FF2B5EF4-FFF2-40B4-BE49-F238E27FC236}">
                <a16:creationId xmlns:a16="http://schemas.microsoft.com/office/drawing/2014/main" id="{C124D48F-9475-F878-4D9C-D9A0DB40B100}"/>
              </a:ext>
            </a:extLst>
          </p:cNvPr>
          <p:cNvSpPr/>
          <p:nvPr/>
        </p:nvSpPr>
        <p:spPr>
          <a:xfrm>
            <a:off x="1379429" y="3428999"/>
            <a:ext cx="6264000" cy="1154997"/>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3" name="正方形/長方形 2">
            <a:extLst>
              <a:ext uri="{FF2B5EF4-FFF2-40B4-BE49-F238E27FC236}">
                <a16:creationId xmlns:a16="http://schemas.microsoft.com/office/drawing/2014/main" id="{9A4C1244-C344-99DF-D667-25FBAF675C53}"/>
              </a:ext>
            </a:extLst>
          </p:cNvPr>
          <p:cNvSpPr/>
          <p:nvPr/>
        </p:nvSpPr>
        <p:spPr>
          <a:xfrm>
            <a:off x="1598003" y="749589"/>
            <a:ext cx="5825058" cy="745544"/>
          </a:xfrm>
          <a:prstGeom prst="rect">
            <a:avLst/>
          </a:prstGeom>
          <a:solidFill>
            <a:schemeClr val="tx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rPr>
              <a:t>創業年、創業理念、ミッション、事業概要などできるだけ</a:t>
            </a:r>
            <a:endParaRPr lang="en-US" altLang="ja-JP"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ctr">
              <a:spcBef>
                <a:spcPts val="600"/>
              </a:spcBef>
            </a:pPr>
            <a:r>
              <a:rPr lang="ja-JP" altLang="en-US"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rPr>
              <a:t>詳しく記載ください。</a:t>
            </a:r>
            <a:endParaRPr lang="en-US" altLang="ja-JP"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1" name="正方形/長方形 10">
            <a:extLst>
              <a:ext uri="{FF2B5EF4-FFF2-40B4-BE49-F238E27FC236}">
                <a16:creationId xmlns:a16="http://schemas.microsoft.com/office/drawing/2014/main" id="{A7738648-A3B5-DE32-2ED2-139C0C939C4B}"/>
              </a:ext>
            </a:extLst>
          </p:cNvPr>
          <p:cNvSpPr/>
          <p:nvPr/>
        </p:nvSpPr>
        <p:spPr>
          <a:xfrm>
            <a:off x="1604442" y="1835269"/>
            <a:ext cx="5825058" cy="294131"/>
          </a:xfrm>
          <a:prstGeom prst="rect">
            <a:avLst/>
          </a:prstGeom>
          <a:solidFill>
            <a:schemeClr val="tx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rPr>
              <a:t>課題と感じていることを端的に記載ください。</a:t>
            </a:r>
            <a:endParaRPr lang="en-US" altLang="ja-JP"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2" name="正方形/長方形 11">
            <a:extLst>
              <a:ext uri="{FF2B5EF4-FFF2-40B4-BE49-F238E27FC236}">
                <a16:creationId xmlns:a16="http://schemas.microsoft.com/office/drawing/2014/main" id="{31E56056-95DC-0F18-2179-18835FADE475}"/>
              </a:ext>
            </a:extLst>
          </p:cNvPr>
          <p:cNvSpPr/>
          <p:nvPr/>
        </p:nvSpPr>
        <p:spPr>
          <a:xfrm>
            <a:off x="1629125" y="2373026"/>
            <a:ext cx="5825058" cy="985551"/>
          </a:xfrm>
          <a:prstGeom prst="rect">
            <a:avLst/>
          </a:prstGeom>
          <a:solidFill>
            <a:schemeClr val="tx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rPr>
              <a:t>上記事業の内容、取り組もうとした背景やキッカケ等を記載頂くとともに、上記事業、商品</a:t>
            </a:r>
            <a:r>
              <a:rPr lang="ja-JP" altLang="en-US" b="1" kern="100" dirty="0">
                <a:solidFill>
                  <a:srgbClr val="FF0000"/>
                </a:solidFill>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rPr>
              <a:t>サービスに関する詳しい内容（周囲の環境・状況）を記載ください。</a:t>
            </a:r>
            <a:endParaRPr lang="en-US" altLang="ja-JP"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9D7413E9-4497-FFAB-3232-BC49EE1A7B0C}"/>
              </a:ext>
            </a:extLst>
          </p:cNvPr>
          <p:cNvSpPr/>
          <p:nvPr/>
        </p:nvSpPr>
        <p:spPr>
          <a:xfrm>
            <a:off x="1604442" y="3515563"/>
            <a:ext cx="5825058" cy="985551"/>
          </a:xfrm>
          <a:prstGeom prst="rect">
            <a:avLst/>
          </a:prstGeom>
          <a:solidFill>
            <a:schemeClr val="tx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b="1" kern="100" dirty="0">
                <a:solidFill>
                  <a:srgbClr val="FF0000"/>
                </a:solidFill>
                <a:latin typeface="游ゴシック" panose="020B0400000000000000" pitchFamily="50" charset="-128"/>
                <a:ea typeface="游ゴシック" panose="020B0400000000000000" pitchFamily="50" charset="-128"/>
                <a:cs typeface="Times New Roman" panose="02020603050405020304" pitchFamily="18" charset="0"/>
              </a:rPr>
              <a:t>夢や目標など取り組みを通して事業や商品、サービスをどのように成長させていきたいか、これらを通してどのような効果がもたらされるとよいか、イメージしていることを詳しく記載ください。</a:t>
            </a:r>
            <a:endParaRPr lang="en-US" altLang="ja-JP"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6" name="正方形/長方形 15">
            <a:extLst>
              <a:ext uri="{FF2B5EF4-FFF2-40B4-BE49-F238E27FC236}">
                <a16:creationId xmlns:a16="http://schemas.microsoft.com/office/drawing/2014/main" id="{DB7ADE3B-CC79-D455-1EC1-AF9A95C8A0D3}"/>
              </a:ext>
            </a:extLst>
          </p:cNvPr>
          <p:cNvSpPr/>
          <p:nvPr/>
        </p:nvSpPr>
        <p:spPr>
          <a:xfrm>
            <a:off x="1629125" y="4654418"/>
            <a:ext cx="5825058" cy="985551"/>
          </a:xfrm>
          <a:prstGeom prst="rect">
            <a:avLst/>
          </a:prstGeom>
          <a:solidFill>
            <a:schemeClr val="tx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b="1" kern="100" dirty="0">
                <a:solidFill>
                  <a:srgbClr val="FF0000"/>
                </a:solidFill>
                <a:latin typeface="游ゴシック" panose="020B0400000000000000" pitchFamily="50" charset="-128"/>
                <a:ea typeface="游ゴシック" panose="020B0400000000000000" pitchFamily="50" charset="-128"/>
                <a:cs typeface="Times New Roman" panose="02020603050405020304" pitchFamily="18" charset="0"/>
              </a:rPr>
              <a:t>目指したい姿に近づかせたいが、それを阻むカベ（内的な原因）として認識していることを記載ください。（人材／製造／価格など）</a:t>
            </a:r>
            <a:endParaRPr lang="en-US" altLang="ja-JP"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7" name="正方形/長方形 16">
            <a:extLst>
              <a:ext uri="{FF2B5EF4-FFF2-40B4-BE49-F238E27FC236}">
                <a16:creationId xmlns:a16="http://schemas.microsoft.com/office/drawing/2014/main" id="{1CD1088C-41DD-2A20-C53D-02F0B8899816}"/>
              </a:ext>
            </a:extLst>
          </p:cNvPr>
          <p:cNvSpPr/>
          <p:nvPr/>
        </p:nvSpPr>
        <p:spPr>
          <a:xfrm>
            <a:off x="1629125" y="5748839"/>
            <a:ext cx="5825058" cy="985551"/>
          </a:xfrm>
          <a:prstGeom prst="rect">
            <a:avLst/>
          </a:prstGeom>
          <a:solidFill>
            <a:schemeClr val="tx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ja-JP" altLang="en-US" b="1" kern="100" dirty="0">
                <a:solidFill>
                  <a:srgbClr val="FF0000"/>
                </a:solidFill>
                <a:latin typeface="游ゴシック" panose="020B0400000000000000" pitchFamily="50" charset="-128"/>
                <a:ea typeface="游ゴシック" panose="020B0400000000000000" pitchFamily="50" charset="-128"/>
                <a:cs typeface="Times New Roman" panose="02020603050405020304" pitchFamily="18" charset="0"/>
              </a:rPr>
              <a:t>目指したい姿に近づかせたいが、それを阻むカベ（外的な原因）として認識していることを記載ください。（市場／時代性／販路・流通／など）</a:t>
            </a:r>
            <a:endParaRPr lang="en-US" altLang="ja-JP" b="1" kern="100" dirty="0">
              <a:solidFill>
                <a:srgbClr val="FF0000"/>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5" name="タイトル 24">
            <a:extLst>
              <a:ext uri="{FF2B5EF4-FFF2-40B4-BE49-F238E27FC236}">
                <a16:creationId xmlns:a16="http://schemas.microsoft.com/office/drawing/2014/main" id="{CB030F00-5C70-8912-4277-CFE3EF615E62}"/>
              </a:ext>
            </a:extLst>
          </p:cNvPr>
          <p:cNvSpPr>
            <a:spLocks noGrp="1"/>
          </p:cNvSpPr>
          <p:nvPr>
            <p:ph type="title"/>
          </p:nvPr>
        </p:nvSpPr>
        <p:spPr/>
        <p:txBody>
          <a:bodyPr/>
          <a:lstStyle/>
          <a:p>
            <a:endParaRPr lang="ja-JP" altLang="en-US"/>
          </a:p>
        </p:txBody>
      </p:sp>
      <p:sp>
        <p:nvSpPr>
          <p:cNvPr id="28" name="タイトル 1">
            <a:extLst>
              <a:ext uri="{FF2B5EF4-FFF2-40B4-BE49-F238E27FC236}">
                <a16:creationId xmlns:a16="http://schemas.microsoft.com/office/drawing/2014/main" id="{C3EAFF2B-17D7-5AAD-2019-A238870C8D79}"/>
              </a:ext>
            </a:extLst>
          </p:cNvPr>
          <p:cNvSpPr txBox="1">
            <a:spLocks/>
          </p:cNvSpPr>
          <p:nvPr/>
        </p:nvSpPr>
        <p:spPr>
          <a:xfrm>
            <a:off x="4953000" y="21753"/>
            <a:ext cx="4953000" cy="514453"/>
          </a:xfrm>
          <a:prstGeom prst="rect">
            <a:avLst/>
          </a:prstGeom>
        </p:spPr>
        <p:txBody>
          <a:bodyPr vert="horz" lIns="91440" tIns="45720" rIns="91440" bIns="45720" rtlCol="0" anchor="ct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600" b="1" i="0" u="none" strike="noStrike" cap="none">
                <a:solidFill>
                  <a:srgbClr val="000000"/>
                </a:solidFill>
                <a:latin typeface="游ゴシック" panose="020B0400000000000000" pitchFamily="50" charset="-128"/>
                <a:ea typeface="游ゴシック" panose="020B0400000000000000" pitchFamily="50" charset="-128"/>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kumimoji="1" lang="ja-JP" altLang="en-US" dirty="0">
                <a:solidFill>
                  <a:schemeClr val="tx1"/>
                </a:solidFill>
              </a:rPr>
              <a:t>記入者名：</a:t>
            </a:r>
          </a:p>
        </p:txBody>
      </p:sp>
    </p:spTree>
    <p:extLst>
      <p:ext uri="{BB962C8B-B14F-4D97-AF65-F5344CB8AC3E}">
        <p14:creationId xmlns:p14="http://schemas.microsoft.com/office/powerpoint/2010/main" val="1970655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1F6C8-6C15-6C71-1226-9DB734E53D9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F3D8B24-9C36-D21B-A348-6BD3B38453C9}"/>
              </a:ext>
            </a:extLst>
          </p:cNvPr>
          <p:cNvSpPr>
            <a:spLocks noGrp="1"/>
          </p:cNvSpPr>
          <p:nvPr>
            <p:ph type="title"/>
          </p:nvPr>
        </p:nvSpPr>
        <p:spPr>
          <a:xfrm>
            <a:off x="0" y="-1"/>
            <a:ext cx="4953000" cy="514453"/>
          </a:xfrm>
        </p:spPr>
        <p:txBody>
          <a:bodyPr>
            <a:normAutofit/>
          </a:bodyPr>
          <a:lstStyle/>
          <a:p>
            <a:r>
              <a:rPr kumimoji="1" lang="ja-JP" altLang="en-US" dirty="0">
                <a:solidFill>
                  <a:srgbClr val="FF0000"/>
                </a:solidFill>
                <a:highlight>
                  <a:srgbClr val="FFFF00"/>
                </a:highlight>
              </a:rPr>
              <a:t>記入例 </a:t>
            </a:r>
            <a:r>
              <a:rPr kumimoji="1" lang="ja-JP" altLang="en-US" dirty="0">
                <a:solidFill>
                  <a:srgbClr val="FF0000"/>
                </a:solidFill>
              </a:rPr>
              <a:t>　</a:t>
            </a:r>
            <a:r>
              <a:rPr kumimoji="1" lang="ja-JP" altLang="en-US" dirty="0">
                <a:solidFill>
                  <a:srgbClr val="FF0000"/>
                </a:solidFill>
                <a:highlight>
                  <a:srgbClr val="FFFF00"/>
                </a:highlight>
              </a:rPr>
              <a:t>事業者名：ナガサキセレクトショップ</a:t>
            </a:r>
          </a:p>
        </p:txBody>
      </p:sp>
      <p:sp>
        <p:nvSpPr>
          <p:cNvPr id="4" name="テキスト プレースホルダー 3">
            <a:extLst>
              <a:ext uri="{FF2B5EF4-FFF2-40B4-BE49-F238E27FC236}">
                <a16:creationId xmlns:a16="http://schemas.microsoft.com/office/drawing/2014/main" id="{FA8A629D-A3CF-FA74-07D6-5C42ED0A951D}"/>
              </a:ext>
            </a:extLst>
          </p:cNvPr>
          <p:cNvSpPr>
            <a:spLocks noGrp="1"/>
          </p:cNvSpPr>
          <p:nvPr>
            <p:ph type="body" sz="quarter" idx="12"/>
          </p:nvPr>
        </p:nvSpPr>
        <p:spPr>
          <a:xfrm>
            <a:off x="7094957" y="82330"/>
            <a:ext cx="2768027" cy="467239"/>
          </a:xfrm>
        </p:spPr>
        <p:txBody>
          <a:bodyPr/>
          <a:lstStyle/>
          <a:p>
            <a:endParaRPr kumimoji="1" lang="en-US" altLang="ja-JP" dirty="0"/>
          </a:p>
          <a:p>
            <a:endParaRPr kumimoji="1" lang="ja-JP" altLang="en-US" dirty="0"/>
          </a:p>
        </p:txBody>
      </p:sp>
      <p:sp>
        <p:nvSpPr>
          <p:cNvPr id="60" name="図プレースホルダー 59">
            <a:extLst>
              <a:ext uri="{FF2B5EF4-FFF2-40B4-BE49-F238E27FC236}">
                <a16:creationId xmlns:a16="http://schemas.microsoft.com/office/drawing/2014/main" id="{095812FD-21EE-8CCF-2086-4D3B38D0B9F9}"/>
              </a:ext>
            </a:extLst>
          </p:cNvPr>
          <p:cNvSpPr>
            <a:spLocks noGrp="1"/>
          </p:cNvSpPr>
          <p:nvPr>
            <p:ph type="pic" sz="quarter" idx="15"/>
          </p:nvPr>
        </p:nvSpPr>
        <p:spPr>
          <a:xfrm>
            <a:off x="7702984" y="695551"/>
            <a:ext cx="2160000" cy="6143105"/>
          </a:xfrm>
        </p:spPr>
        <p:txBody>
          <a:bodyPr/>
          <a:lstStyle/>
          <a:p>
            <a:r>
              <a:rPr lang="en-US" altLang="ja-JP" dirty="0"/>
              <a:t>※</a:t>
            </a:r>
            <a:r>
              <a:rPr lang="ja-JP" altLang="en-US" dirty="0"/>
              <a:t>課題を抱えている自社の商品や内的環境などがわかる写真や図で示せるものがあれば貼り付けてください。</a:t>
            </a:r>
          </a:p>
        </p:txBody>
      </p:sp>
      <p:sp>
        <p:nvSpPr>
          <p:cNvPr id="6" name="正方形/長方形 5">
            <a:extLst>
              <a:ext uri="{FF2B5EF4-FFF2-40B4-BE49-F238E27FC236}">
                <a16:creationId xmlns:a16="http://schemas.microsoft.com/office/drawing/2014/main" id="{9A1ECBAF-AB81-E502-6A0D-8A6A9917762A}"/>
              </a:ext>
            </a:extLst>
          </p:cNvPr>
          <p:cNvSpPr/>
          <p:nvPr/>
        </p:nvSpPr>
        <p:spPr>
          <a:xfrm>
            <a:off x="42116" y="695552"/>
            <a:ext cx="1338209" cy="1005657"/>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自社紹介</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事業概要紹介</a:t>
            </a:r>
          </a:p>
        </p:txBody>
      </p:sp>
      <p:sp>
        <p:nvSpPr>
          <p:cNvPr id="15" name="正方形/長方形 14">
            <a:extLst>
              <a:ext uri="{FF2B5EF4-FFF2-40B4-BE49-F238E27FC236}">
                <a16:creationId xmlns:a16="http://schemas.microsoft.com/office/drawing/2014/main" id="{4237C766-0477-6974-966D-58E3D24627BC}"/>
              </a:ext>
            </a:extLst>
          </p:cNvPr>
          <p:cNvSpPr/>
          <p:nvPr/>
        </p:nvSpPr>
        <p:spPr>
          <a:xfrm>
            <a:off x="1381221" y="695552"/>
            <a:ext cx="6264000" cy="1005657"/>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2013</a:t>
            </a:r>
            <a:r>
              <a:rPr lang="ja-JP" altLang="en-US"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年</a:t>
            </a:r>
            <a:r>
              <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4</a:t>
            </a:r>
            <a:r>
              <a:rPr lang="ja-JP" altLang="en-US"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月「長崎ならではを持ち帰れるセレクトショップ」をテーマにしたお土産屋として創業。</a:t>
            </a: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spcBef>
                <a:spcPts val="600"/>
              </a:spcBef>
            </a:pP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自社に工場はなく、土産卸売専門として、様々な取引事業者のお土産を販売。しかしながら、長崎市内の他のお土産ショップとは異なり、卸元となる事業者とオリジナルで開発した商品のみを取り扱っており、他社との差別化が図れている「長崎でここだけ」のお土産事業を展開中。その効果も徐々に出てきており、コロナ前の</a:t>
            </a:r>
            <a:r>
              <a:rPr lang="en-US" altLang="ja-JP"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2019</a:t>
            </a: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年は年商</a:t>
            </a:r>
            <a:r>
              <a:rPr lang="en-US" altLang="ja-JP"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10</a:t>
            </a: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億円を達成し、口コミや</a:t>
            </a:r>
            <a:r>
              <a:rPr lang="en-US" altLang="ja-JP"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SNS</a:t>
            </a: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でも書き込みが増え、売上も利益も成長している。</a:t>
            </a:r>
            <a:endParaRPr lang="ja-JP"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5" name="タイトル 1">
            <a:extLst>
              <a:ext uri="{FF2B5EF4-FFF2-40B4-BE49-F238E27FC236}">
                <a16:creationId xmlns:a16="http://schemas.microsoft.com/office/drawing/2014/main" id="{A599A7E3-95B8-A9E2-B29A-DCC359520354}"/>
              </a:ext>
            </a:extLst>
          </p:cNvPr>
          <p:cNvSpPr txBox="1">
            <a:spLocks/>
          </p:cNvSpPr>
          <p:nvPr/>
        </p:nvSpPr>
        <p:spPr>
          <a:xfrm>
            <a:off x="4953000" y="21753"/>
            <a:ext cx="4953000" cy="514453"/>
          </a:xfrm>
          <a:prstGeom prst="rect">
            <a:avLst/>
          </a:prstGeom>
        </p:spPr>
        <p:txBody>
          <a:bodyPr vert="horz" lIns="91440" tIns="45720" rIns="91440" bIns="45720" rtlCol="0" anchor="ct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600" b="1" i="0" u="none" strike="noStrike" cap="none">
                <a:solidFill>
                  <a:srgbClr val="000000"/>
                </a:solidFill>
                <a:latin typeface="游ゴシック" panose="020B0400000000000000" pitchFamily="50" charset="-128"/>
                <a:ea typeface="游ゴシック" panose="020B0400000000000000" pitchFamily="50" charset="-128"/>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kumimoji="1" lang="ja-JP" altLang="en-US" dirty="0">
                <a:solidFill>
                  <a:schemeClr val="tx1"/>
                </a:solidFill>
              </a:rPr>
              <a:t>記入者名：</a:t>
            </a:r>
            <a:r>
              <a:rPr kumimoji="1" lang="ja-JP" altLang="en-US" dirty="0">
                <a:solidFill>
                  <a:srgbClr val="FF0000"/>
                </a:solidFill>
                <a:highlight>
                  <a:srgbClr val="FFFF00"/>
                </a:highlight>
              </a:rPr>
              <a:t>代表取締役社長 坂井 桂馬</a:t>
            </a:r>
          </a:p>
        </p:txBody>
      </p:sp>
      <p:sp>
        <p:nvSpPr>
          <p:cNvPr id="7" name="正方形/長方形 6">
            <a:extLst>
              <a:ext uri="{FF2B5EF4-FFF2-40B4-BE49-F238E27FC236}">
                <a16:creationId xmlns:a16="http://schemas.microsoft.com/office/drawing/2014/main" id="{B467E31D-7C21-6A8D-6C88-BFDE00454D13}"/>
              </a:ext>
            </a:extLst>
          </p:cNvPr>
          <p:cNvSpPr/>
          <p:nvPr/>
        </p:nvSpPr>
        <p:spPr>
          <a:xfrm>
            <a:off x="42116" y="1734969"/>
            <a:ext cx="1338209" cy="514453"/>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課題を抱えている事業</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もしくは商品、サービス</a:t>
            </a:r>
          </a:p>
        </p:txBody>
      </p:sp>
      <p:sp>
        <p:nvSpPr>
          <p:cNvPr id="8" name="正方形/長方形 7">
            <a:extLst>
              <a:ext uri="{FF2B5EF4-FFF2-40B4-BE49-F238E27FC236}">
                <a16:creationId xmlns:a16="http://schemas.microsoft.com/office/drawing/2014/main" id="{DD20F047-29BB-C981-1FD9-6FDAFDD2EB66}"/>
              </a:ext>
            </a:extLst>
          </p:cNvPr>
          <p:cNvSpPr/>
          <p:nvPr/>
        </p:nvSpPr>
        <p:spPr>
          <a:xfrm>
            <a:off x="1381221" y="1734969"/>
            <a:ext cx="6264000" cy="514453"/>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長崎の魚を使ったインバウンド向けのオリジナルお土産品の開発</a:t>
            </a: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9" name="正方形/長方形 8">
            <a:extLst>
              <a:ext uri="{FF2B5EF4-FFF2-40B4-BE49-F238E27FC236}">
                <a16:creationId xmlns:a16="http://schemas.microsoft.com/office/drawing/2014/main" id="{EB877500-1CA7-4B04-A452-12031722D87C}"/>
              </a:ext>
            </a:extLst>
          </p:cNvPr>
          <p:cNvSpPr/>
          <p:nvPr/>
        </p:nvSpPr>
        <p:spPr>
          <a:xfrm>
            <a:off x="42116" y="2274000"/>
            <a:ext cx="1338209" cy="1154999"/>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課題の詳しい内容</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（背景・現状）</a:t>
            </a:r>
          </a:p>
        </p:txBody>
      </p:sp>
      <p:sp>
        <p:nvSpPr>
          <p:cNvPr id="10" name="正方形/長方形 9">
            <a:extLst>
              <a:ext uri="{FF2B5EF4-FFF2-40B4-BE49-F238E27FC236}">
                <a16:creationId xmlns:a16="http://schemas.microsoft.com/office/drawing/2014/main" id="{1D2788E7-5652-E2E1-C04A-690646A12AE5}"/>
              </a:ext>
            </a:extLst>
          </p:cNvPr>
          <p:cNvSpPr/>
          <p:nvPr/>
        </p:nvSpPr>
        <p:spPr>
          <a:xfrm>
            <a:off x="1381221" y="2274001"/>
            <a:ext cx="6264000" cy="1179576"/>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9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コロナ禍から回復以降、日本全国でインバウンド客が増えており、長崎市内にもクルーズ船や団体旅行などのお客さまが如実に増えている。更なる売上</a:t>
            </a:r>
            <a:r>
              <a:rPr lang="en-US" altLang="ja-JP" sz="9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UP</a:t>
            </a:r>
            <a:r>
              <a:rPr lang="ja-JP" altLang="en-US" sz="9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のために、長崎市が誘客戦略として考えている欧米系のインバウンド客を取り込むための「企画商品の開発」を卸元事業者と実施を検討中。内容としては「長崎の魚」を使った加工食品を考えている。理由としては、大きく</a:t>
            </a:r>
            <a:r>
              <a:rPr lang="en-US" altLang="ja-JP" sz="9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2</a:t>
            </a:r>
            <a:r>
              <a:rPr lang="ja-JP" altLang="en-US" sz="9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つ①長崎の魚の魅力を世界に伝えたい②魚を使った加工食品をお土産で提供しているお店が周囲に少ないため、市場の先駆者になれる可能性がある。しかしながら、観光の専門家からは、欧米系は魚が苦手であることや動物性の商品を使うとターゲットが様くなってしまうという話も聞いているため、迷いが生じている。しかしながら、代表として事業の利益を作っていくことと、長崎の魚を欧米の方にも伝えるためには、何とか商品化したいと考えている。</a:t>
            </a:r>
            <a:endParaRPr lang="en-US" altLang="ja-JP" sz="9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8" name="正方形/長方形 17">
            <a:extLst>
              <a:ext uri="{FF2B5EF4-FFF2-40B4-BE49-F238E27FC236}">
                <a16:creationId xmlns:a16="http://schemas.microsoft.com/office/drawing/2014/main" id="{AB16D835-15F5-96C2-B45D-ED7ABA2D82C9}"/>
              </a:ext>
            </a:extLst>
          </p:cNvPr>
          <p:cNvSpPr/>
          <p:nvPr/>
        </p:nvSpPr>
        <p:spPr>
          <a:xfrm>
            <a:off x="40323" y="4562732"/>
            <a:ext cx="1338209" cy="1102566"/>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課題の分析</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（内的要因）</a:t>
            </a:r>
          </a:p>
        </p:txBody>
      </p:sp>
      <p:sp>
        <p:nvSpPr>
          <p:cNvPr id="19" name="正方形/長方形 18">
            <a:extLst>
              <a:ext uri="{FF2B5EF4-FFF2-40B4-BE49-F238E27FC236}">
                <a16:creationId xmlns:a16="http://schemas.microsoft.com/office/drawing/2014/main" id="{1A2760C0-62BA-D8AD-0098-38C0DCA16CDF}"/>
              </a:ext>
            </a:extLst>
          </p:cNvPr>
          <p:cNvSpPr/>
          <p:nvPr/>
        </p:nvSpPr>
        <p:spPr>
          <a:xfrm>
            <a:off x="1379429" y="4562732"/>
            <a:ext cx="6264000" cy="1112514"/>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・卸元の協力も必要であるが、人材と時間とコストに課題感がある。</a:t>
            </a:r>
            <a:endParaRPr lang="en-US" altLang="ja-JP"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endParaRPr>
          </a:p>
          <a:p>
            <a:pPr>
              <a:spcBef>
                <a:spcPts val="600"/>
              </a:spcBef>
            </a:pP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（企画アイデアを出す人材と時間、それを形にする人材と時間等とそれに係るコスト）</a:t>
            </a:r>
            <a:endParaRPr lang="en-US" altLang="ja-JP"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endParaRPr>
          </a:p>
          <a:p>
            <a:pPr>
              <a:spcBef>
                <a:spcPts val="600"/>
              </a:spcBef>
            </a:pP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・試作から製造までに時間が</a:t>
            </a:r>
            <a:r>
              <a:rPr lang="en-US" altLang="ja-JP"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1</a:t>
            </a: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年以上係る可能性があるため、先駆者が現れる可能性がある</a:t>
            </a:r>
            <a:endParaRPr lang="en-US" altLang="ja-JP"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endParaRPr>
          </a:p>
          <a:p>
            <a:pPr>
              <a:spcBef>
                <a:spcPts val="600"/>
              </a:spcBef>
            </a:pPr>
            <a:r>
              <a:rPr lang="ja-JP" altLang="en-US"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・大量消費されるものではなく、</a:t>
            </a: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小ロットでの製造したいが、製造コストが想定以上に係る可能性がある</a:t>
            </a:r>
            <a:endParaRPr lang="en-US" altLang="ja-JP"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endParaRPr>
          </a:p>
          <a:p>
            <a:pPr>
              <a:spcBef>
                <a:spcPts val="600"/>
              </a:spcBef>
            </a:pPr>
            <a:r>
              <a:rPr lang="ja-JP" altLang="en-US"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・利益を出すために付加価値をつけて販売したいが、価格がニーズとマッチしない可能性がある</a:t>
            </a: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0" name="正方形/長方形 19">
            <a:extLst>
              <a:ext uri="{FF2B5EF4-FFF2-40B4-BE49-F238E27FC236}">
                <a16:creationId xmlns:a16="http://schemas.microsoft.com/office/drawing/2014/main" id="{13DFBC44-193B-B467-3CBB-CF38C41FCE82}"/>
              </a:ext>
            </a:extLst>
          </p:cNvPr>
          <p:cNvSpPr/>
          <p:nvPr/>
        </p:nvSpPr>
        <p:spPr>
          <a:xfrm>
            <a:off x="49939" y="5664117"/>
            <a:ext cx="1338209" cy="1154997"/>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課題の分析</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（外的要因）</a:t>
            </a:r>
          </a:p>
        </p:txBody>
      </p:sp>
      <p:sp>
        <p:nvSpPr>
          <p:cNvPr id="21" name="正方形/長方形 20">
            <a:extLst>
              <a:ext uri="{FF2B5EF4-FFF2-40B4-BE49-F238E27FC236}">
                <a16:creationId xmlns:a16="http://schemas.microsoft.com/office/drawing/2014/main" id="{D2BC6EFE-5733-7599-5372-C98313BF4402}"/>
              </a:ext>
            </a:extLst>
          </p:cNvPr>
          <p:cNvSpPr/>
          <p:nvPr/>
        </p:nvSpPr>
        <p:spPr>
          <a:xfrm>
            <a:off x="1378532" y="5686712"/>
            <a:ext cx="6264000" cy="1132402"/>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・国内外限らず食のニーズの多様化（</a:t>
            </a:r>
            <a:r>
              <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4</a:t>
            </a:r>
            <a:r>
              <a:rPr lang="ja-JP" altLang="en-US"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人に</a:t>
            </a:r>
            <a:r>
              <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1</a:t>
            </a:r>
            <a:r>
              <a:rPr lang="ja-JP" altLang="en-US"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人はヴィーガン）</a:t>
            </a: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spcBef>
                <a:spcPts val="600"/>
              </a:spcBef>
            </a:pP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・「みんなが食べられなければ購入されない」→「みんなが食べられるものを製造しなければならない」</a:t>
            </a:r>
            <a:endParaRPr lang="en-US" altLang="ja-JP"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endParaRPr>
          </a:p>
          <a:p>
            <a:pPr>
              <a:spcBef>
                <a:spcPts val="600"/>
              </a:spcBef>
            </a:pPr>
            <a:r>
              <a:rPr lang="ja-JP" altLang="en-US"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・「高知のカツオ」「鹿児島のさつま揚げ」などの魚の加工食品土産が地域を代表する土産となっているため、比較される可能性がある</a:t>
            </a: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p>
            <a:pPr>
              <a:spcBef>
                <a:spcPts val="600"/>
              </a:spcBef>
            </a:pP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2" name="正方形/長方形 21">
            <a:extLst>
              <a:ext uri="{FF2B5EF4-FFF2-40B4-BE49-F238E27FC236}">
                <a16:creationId xmlns:a16="http://schemas.microsoft.com/office/drawing/2014/main" id="{3B089F41-53CB-88E4-80DD-99CD19DB394C}"/>
              </a:ext>
            </a:extLst>
          </p:cNvPr>
          <p:cNvSpPr/>
          <p:nvPr/>
        </p:nvSpPr>
        <p:spPr>
          <a:xfrm>
            <a:off x="41220" y="3450218"/>
            <a:ext cx="1338209" cy="1102566"/>
          </a:xfrm>
          <a:prstGeom prst="rect">
            <a:avLst/>
          </a:prstGeom>
          <a:solidFill>
            <a:srgbClr val="F2F2F2"/>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上記の事業、商品、</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サービス等における</a:t>
            </a:r>
            <a:endParaRPr kumimoji="1" lang="en-US" altLang="ja-JP" sz="900" b="1" dirty="0">
              <a:solidFill>
                <a:schemeClr val="tx1"/>
              </a:solidFill>
              <a:latin typeface="游ゴシック" panose="020B0400000000000000" pitchFamily="50" charset="-128"/>
              <a:ea typeface="游ゴシック" panose="020B0400000000000000" pitchFamily="50" charset="-128"/>
            </a:endParaRPr>
          </a:p>
          <a:p>
            <a:pPr algn="ctr">
              <a:spcBef>
                <a:spcPts val="600"/>
              </a:spcBef>
            </a:pPr>
            <a:r>
              <a:rPr kumimoji="1" lang="ja-JP" altLang="en-US" sz="900" b="1" dirty="0">
                <a:solidFill>
                  <a:schemeClr val="tx1"/>
                </a:solidFill>
                <a:latin typeface="游ゴシック" panose="020B0400000000000000" pitchFamily="50" charset="-128"/>
                <a:ea typeface="游ゴシック" panose="020B0400000000000000" pitchFamily="50" charset="-128"/>
              </a:rPr>
              <a:t>理想の姿・目指したい姿</a:t>
            </a:r>
          </a:p>
        </p:txBody>
      </p:sp>
      <p:sp>
        <p:nvSpPr>
          <p:cNvPr id="23" name="正方形/長方形 22">
            <a:extLst>
              <a:ext uri="{FF2B5EF4-FFF2-40B4-BE49-F238E27FC236}">
                <a16:creationId xmlns:a16="http://schemas.microsoft.com/office/drawing/2014/main" id="{7269E25A-AE1B-3552-A543-BCD62ABFCF0F}"/>
              </a:ext>
            </a:extLst>
          </p:cNvPr>
          <p:cNvSpPr/>
          <p:nvPr/>
        </p:nvSpPr>
        <p:spPr>
          <a:xfrm>
            <a:off x="1379429" y="3428999"/>
            <a:ext cx="6264000" cy="1154997"/>
          </a:xfrm>
          <a:prstGeom prst="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旅行の途中のホテルでの滞在時間や、旅行後に母国や地元に帰ったタイミングで商品を食べてもらうことで、</a:t>
            </a:r>
            <a:r>
              <a:rPr lang="ja-JP" altLang="en-US"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rPr>
              <a:t>長崎の魚を使った、今までにない加工食品を作ることで、国内外に長崎</a:t>
            </a:r>
            <a:r>
              <a:rPr lang="ja-JP" altLang="en-US" sz="1000"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グルメの魅力を広げていきたい。また、近い将来は、この商品を目的に長崎旅に来たという方を増やすとともに、オンライン商品の販売などを行い、気軽に楽しめる「新しい長崎グルメ」を世界中の方に体験してほしいと考えている。</a:t>
            </a:r>
            <a:endParaRPr lang="en-US" altLang="ja-JP" sz="10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5141459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3">
      <a:majorFont>
        <a:latin typeface="Meiryo UI "/>
        <a:ea typeface="メイリオ"/>
        <a:cs typeface=""/>
      </a:majorFont>
      <a:minorFont>
        <a:latin typeface="Meiryo UI "/>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ff5f629-c25f-4468-8efd-d8dbbecdf995" xsi:nil="true"/>
    <_Flow_SignoffStatus xmlns="6de0c816-603d-42a8-b445-5fa0724e3449" xsi:nil="true"/>
    <lcf76f155ced4ddcb4097134ff3c332f xmlns="6de0c816-603d-42a8-b445-5fa0724e3449">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625DFDD019342408D9B3887CFB8D0D2" ma:contentTypeVersion="15" ma:contentTypeDescription="新しいドキュメントを作成します。" ma:contentTypeScope="" ma:versionID="a0d2e9152582396725e26ba82877e588">
  <xsd:schema xmlns:xsd="http://www.w3.org/2001/XMLSchema" xmlns:xs="http://www.w3.org/2001/XMLSchema" xmlns:p="http://schemas.microsoft.com/office/2006/metadata/properties" xmlns:ns2="6de0c816-603d-42a8-b445-5fa0724e3449" xmlns:ns3="cff5f629-c25f-4468-8efd-d8dbbecdf995" targetNamespace="http://schemas.microsoft.com/office/2006/metadata/properties" ma:root="true" ma:fieldsID="2ada6a9d3cd4d449d97455a301b1189d" ns2:_="" ns3:_="">
    <xsd:import namespace="6de0c816-603d-42a8-b445-5fa0724e3449"/>
    <xsd:import namespace="cff5f629-c25f-4468-8efd-d8dbbecdf99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SearchPropertie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e0c816-603d-42a8-b445-5fa0724e34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6ebeabc6-1c0c-4751-aeab-3e30fad09a7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_Flow_SignoffStatus" ma:index="22" nillable="true" ma:displayName="承認の状態" ma:internalName="_x627f__x8a8d__x306e__x72b6__x614b_">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f5f629-c25f-4468-8efd-d8dbbecdf995" elementFormDefault="qualified">
    <xsd:import namespace="http://schemas.microsoft.com/office/2006/documentManagement/types"/>
    <xsd:import namespace="http://schemas.microsoft.com/office/infopath/2007/PartnerControls"/>
    <xsd:element name="SharedWithUsers" ma:index="1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共有相手の詳細情報" ma:internalName="SharedWithDetails" ma:readOnly="true">
      <xsd:simpleType>
        <xsd:restriction base="dms:Note">
          <xsd:maxLength value="255"/>
        </xsd:restriction>
      </xsd:simpleType>
    </xsd:element>
    <xsd:element name="TaxCatchAll" ma:index="19" nillable="true" ma:displayName="Taxonomy Catch All Column" ma:hidden="true" ma:list="{d21d794f-a70a-40b1-b1ad-17a1510348f9}" ma:internalName="TaxCatchAll" ma:showField="CatchAllData" ma:web="cff5f629-c25f-4468-8efd-d8dbbecdf99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9B1F2E-3079-4FC8-8533-A0662286531C}">
  <ds:schemaRefs>
    <ds:schemaRef ds:uri="http://schemas.microsoft.com/sharepoint/v3/contenttype/forms"/>
  </ds:schemaRefs>
</ds:datastoreItem>
</file>

<file path=customXml/itemProps2.xml><?xml version="1.0" encoding="utf-8"?>
<ds:datastoreItem xmlns:ds="http://schemas.openxmlformats.org/officeDocument/2006/customXml" ds:itemID="{EE4317FE-013E-4C90-9342-B72D26C93C0E}">
  <ds:schemaRefs>
    <ds:schemaRef ds:uri="http://schemas.microsoft.com/office/2006/metadata/properties"/>
    <ds:schemaRef ds:uri="http://schemas.openxmlformats.org/package/2006/metadata/core-properties"/>
    <ds:schemaRef ds:uri="cff5f629-c25f-4468-8efd-d8dbbecdf995"/>
    <ds:schemaRef ds:uri="http://www.w3.org/XML/1998/namespace"/>
    <ds:schemaRef ds:uri="http://purl.org/dc/terms/"/>
    <ds:schemaRef ds:uri="http://purl.org/dc/elements/1.1/"/>
    <ds:schemaRef ds:uri="http://schemas.microsoft.com/office/2006/documentManagement/types"/>
    <ds:schemaRef ds:uri="http://schemas.microsoft.com/office/infopath/2007/PartnerControls"/>
    <ds:schemaRef ds:uri="6de0c816-603d-42a8-b445-5fa0724e3449"/>
    <ds:schemaRef ds:uri="http://purl.org/dc/dcmitype/"/>
  </ds:schemaRefs>
</ds:datastoreItem>
</file>

<file path=customXml/itemProps3.xml><?xml version="1.0" encoding="utf-8"?>
<ds:datastoreItem xmlns:ds="http://schemas.openxmlformats.org/officeDocument/2006/customXml" ds:itemID="{DB0152B7-F344-4B61-84D1-1729B614D8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e0c816-603d-42a8-b445-5fa0724e3449"/>
    <ds:schemaRef ds:uri="cff5f629-c25f-4468-8efd-d8dbbecdf9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1084</Words>
  <Application>Microsoft Office PowerPoint</Application>
  <PresentationFormat>A4 210 x 297 mm</PresentationFormat>
  <Paragraphs>67</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Meiryo UI </vt:lpstr>
      <vt:lpstr>游ゴシック</vt:lpstr>
      <vt:lpstr>Arial</vt:lpstr>
      <vt:lpstr>Office テーマ</vt:lpstr>
      <vt:lpstr>事業者名：</vt:lpstr>
      <vt:lpstr>PowerPoint プレゼンテーション</vt:lpstr>
      <vt:lpstr>記入例 　事業者名：ナガサキセレクトショップ</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2</cp:revision>
  <dcterms:created xsi:type="dcterms:W3CDTF">2024-02-08T04:12:09Z</dcterms:created>
  <dcterms:modified xsi:type="dcterms:W3CDTF">2024-12-26T01:09:29Z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0x0101005625DFDD019342408D9B3887CFB8D0D2</vt:lpwstr>
  </property>
  <property fmtid="{D5CDD505-2E9C-101B-9397-08002B2CF9AE}" pid="3" name="MediaServiceImageTags">
    <vt:lpwstr/>
  </property>
</Properties>
</file>